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8E2E5-5AD6-42DD-8E79-C7E8546E89E0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28BDA-1B25-498A-9E92-15BE338B7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16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F3025D7A-FCE0-4436-AE51-3D897DFA5D48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41D1A448-69EC-43C1-B239-6C5BF01FABC5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EDB69116-4188-4AF4-8008-6C51A533A51C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3FEB3165-0BBD-4527-B5F3-A108D45FC12E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E484F0D9-3C1C-471D-9089-A86E913600AB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849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62911218-7921-4995-A720-C726CCC43159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7AB72C2A-A81D-4241-89CC-3937D9A4ED5D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870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82AD78B9-8959-4D21-BB0C-25FFE3441E70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3A469370-EBF9-46F3-A90E-209625AAA1CA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890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EBE1085F-5283-4CEA-BF4B-499771D8E874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fld id="{01D9A70C-4F50-41B7-AAA2-FED927D363DB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0829-80D1-4FC2-A963-960C1615EDE1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D486-F093-40D8-8487-782ECB8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0829-80D1-4FC2-A963-960C1615EDE1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D486-F093-40D8-8487-782ECB8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1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0829-80D1-4FC2-A963-960C1615EDE1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D486-F093-40D8-8487-782ECB8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86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D0A56-A6EF-4B66-98AA-855EF2BF9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sz="1200"/>
              <a:t>2009,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2034458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B2742-C122-4911-8CF9-84EBA1A2C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sz="1200"/>
              <a:t>2009,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582523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85BB1-E4E2-4C37-ADBB-2A0C0AE11D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</a:t>
            </a:r>
            <a:r>
              <a:rPr lang="en-US" sz="1200"/>
              <a:t>2009,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04185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0829-80D1-4FC2-A963-960C1615EDE1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D486-F093-40D8-8487-782ECB8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0829-80D1-4FC2-A963-960C1615EDE1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D486-F093-40D8-8487-782ECB8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6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0829-80D1-4FC2-A963-960C1615EDE1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D486-F093-40D8-8487-782ECB8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0829-80D1-4FC2-A963-960C1615EDE1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D486-F093-40D8-8487-782ECB8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9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0829-80D1-4FC2-A963-960C1615EDE1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D486-F093-40D8-8487-782ECB8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7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0829-80D1-4FC2-A963-960C1615EDE1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D486-F093-40D8-8487-782ECB8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4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0829-80D1-4FC2-A963-960C1615EDE1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D486-F093-40D8-8487-782ECB8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5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0829-80D1-4FC2-A963-960C1615EDE1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D486-F093-40D8-8487-782ECB8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3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90829-80D1-4FC2-A963-960C1615EDE1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AD486-F093-40D8-8487-782ECB8B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2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Exothermic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72400" cy="24384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Font typeface="Symbol" pitchFamily="-80" charset="2"/>
              <a:buChar char=" "/>
            </a:pPr>
            <a:r>
              <a:rPr lang="en-US" altLang="en-US" sz="2800" smtClean="0">
                <a:solidFill>
                  <a:schemeClr val="tx1"/>
                </a:solidFill>
              </a:rPr>
              <a:t>When heat is released (given off) by the system into the surroundings, the process is </a:t>
            </a:r>
            <a:r>
              <a:rPr lang="en-US" altLang="en-US" sz="2800" b="1" smtClean="0">
                <a:solidFill>
                  <a:srgbClr val="FF0000"/>
                </a:solidFill>
              </a:rPr>
              <a:t>exothermic</a:t>
            </a:r>
            <a:r>
              <a:rPr lang="en-US" altLang="en-US" sz="2800" b="1" smtClean="0">
                <a:solidFill>
                  <a:srgbClr val="FF0000"/>
                </a:solidFill>
                <a:latin typeface="Symbol" pitchFamily="-80" charset="2"/>
                <a:sym typeface="Symbol" pitchFamily="-80" charset="2"/>
              </a:rPr>
              <a:t> </a:t>
            </a:r>
          </a:p>
          <a:p>
            <a:pPr eaLnBrk="1" hangingPunct="1">
              <a:buFont typeface="Symbol" pitchFamily="-80" charset="2"/>
              <a:buChar char=" "/>
            </a:pPr>
            <a:endParaRPr lang="en-US" altLang="en-US" sz="2800" b="1" smtClean="0">
              <a:solidFill>
                <a:srgbClr val="00197D"/>
              </a:solidFill>
              <a:latin typeface="Symbol" pitchFamily="-80" charset="2"/>
              <a:sym typeface="Symbol" pitchFamily="-80" charset="2"/>
            </a:endParaRPr>
          </a:p>
          <a:p>
            <a:pPr eaLnBrk="1" hangingPunct="1">
              <a:buFont typeface="Symbol" pitchFamily="-80" charset="2"/>
              <a:buChar char=" "/>
            </a:pPr>
            <a:r>
              <a:rPr lang="en-US" altLang="en-US" sz="2800" b="1" smtClean="0">
                <a:solidFill>
                  <a:srgbClr val="FF0000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sz="2800" b="1" i="1" smtClean="0">
                <a:solidFill>
                  <a:srgbClr val="FF0000"/>
                </a:solidFill>
              </a:rPr>
              <a:t>H = H</a:t>
            </a:r>
            <a:r>
              <a:rPr lang="en-US" altLang="en-US" sz="2800" b="1" baseline="-25000" smtClean="0">
                <a:solidFill>
                  <a:srgbClr val="FF0000"/>
                </a:solidFill>
              </a:rPr>
              <a:t>final</a:t>
            </a:r>
            <a:r>
              <a:rPr lang="en-US" altLang="en-US" sz="2800" b="1" smtClean="0">
                <a:solidFill>
                  <a:srgbClr val="FF0000"/>
                </a:solidFill>
              </a:rPr>
              <a:t> </a:t>
            </a:r>
            <a:r>
              <a:rPr lang="en-US" altLang="en-US" sz="2800" b="1" smtClean="0">
                <a:solidFill>
                  <a:srgbClr val="FF0000"/>
                </a:solidFill>
                <a:cs typeface="Arial" charset="0"/>
              </a:rPr>
              <a:t>−</a:t>
            </a:r>
            <a:r>
              <a:rPr lang="en-US" altLang="en-US" sz="2800" b="1" smtClean="0">
                <a:solidFill>
                  <a:srgbClr val="FF0000"/>
                </a:solidFill>
              </a:rPr>
              <a:t> </a:t>
            </a:r>
            <a:r>
              <a:rPr lang="en-US" altLang="en-US" sz="2800" b="1" i="1" smtClean="0">
                <a:solidFill>
                  <a:srgbClr val="FF0000"/>
                </a:solidFill>
              </a:rPr>
              <a:t>H</a:t>
            </a:r>
            <a:r>
              <a:rPr lang="en-US" altLang="en-US" sz="2800" b="1" baseline="-25000" smtClean="0">
                <a:solidFill>
                  <a:srgbClr val="FF0000"/>
                </a:solidFill>
              </a:rPr>
              <a:t>initial</a:t>
            </a:r>
          </a:p>
          <a:p>
            <a:pPr eaLnBrk="1" hangingPunct="1">
              <a:buFont typeface="Symbol" pitchFamily="-80" charset="2"/>
              <a:buChar char=" "/>
            </a:pPr>
            <a:endParaRPr lang="en-US" altLang="en-US" sz="2800" b="1" smtClean="0">
              <a:solidFill>
                <a:srgbClr val="00197D"/>
              </a:solidFill>
              <a:latin typeface="Symbol" pitchFamily="-80" charset="2"/>
              <a:sym typeface="Symbol" pitchFamily="-80" charset="2"/>
            </a:endParaRPr>
          </a:p>
          <a:p>
            <a:pPr eaLnBrk="1" hangingPunct="1">
              <a:buFont typeface="Symbol" pitchFamily="-80" charset="2"/>
              <a:buChar char=" "/>
            </a:pPr>
            <a:r>
              <a:rPr lang="en-US" altLang="en-US" sz="2800" b="1" smtClean="0">
                <a:solidFill>
                  <a:srgbClr val="FF0000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sz="2800" b="1" i="1" smtClean="0">
                <a:solidFill>
                  <a:srgbClr val="FF0000"/>
                </a:solidFill>
              </a:rPr>
              <a:t>H</a:t>
            </a:r>
            <a:r>
              <a:rPr lang="en-US" altLang="en-US" sz="2800" b="1" smtClean="0">
                <a:solidFill>
                  <a:srgbClr val="FF0000"/>
                </a:solidFill>
              </a:rPr>
              <a:t> = </a:t>
            </a:r>
            <a:r>
              <a:rPr lang="en-US" altLang="en-US" sz="2800" b="1" i="1" smtClean="0">
                <a:solidFill>
                  <a:srgbClr val="FF0000"/>
                </a:solidFill>
              </a:rPr>
              <a:t>H</a:t>
            </a:r>
            <a:r>
              <a:rPr lang="en-US" altLang="en-US" sz="2800" b="1" baseline="-25000" smtClean="0">
                <a:solidFill>
                  <a:srgbClr val="FF0000"/>
                </a:solidFill>
              </a:rPr>
              <a:t>products</a:t>
            </a:r>
            <a:r>
              <a:rPr lang="en-US" altLang="en-US" sz="2800" b="1" i="1" smtClean="0">
                <a:solidFill>
                  <a:srgbClr val="FF0000"/>
                </a:solidFill>
              </a:rPr>
              <a:t> </a:t>
            </a:r>
            <a:r>
              <a:rPr lang="en-US" altLang="en-US" sz="2800" b="1" smtClean="0">
                <a:solidFill>
                  <a:srgbClr val="FF0000"/>
                </a:solidFill>
                <a:cs typeface="Arial" charset="0"/>
              </a:rPr>
              <a:t>−</a:t>
            </a:r>
            <a:r>
              <a:rPr lang="en-US" altLang="en-US" sz="2800" b="1" smtClean="0">
                <a:solidFill>
                  <a:srgbClr val="FF0000"/>
                </a:solidFill>
              </a:rPr>
              <a:t> </a:t>
            </a:r>
            <a:r>
              <a:rPr lang="en-US" altLang="en-US" sz="2800" b="1" i="1" smtClean="0">
                <a:solidFill>
                  <a:srgbClr val="FF0000"/>
                </a:solidFill>
              </a:rPr>
              <a:t>H</a:t>
            </a:r>
            <a:r>
              <a:rPr lang="en-US" altLang="en-US" sz="2800" b="1" baseline="-25000" smtClean="0">
                <a:solidFill>
                  <a:srgbClr val="FF0000"/>
                </a:solidFill>
              </a:rPr>
              <a:t>reactants</a:t>
            </a:r>
          </a:p>
          <a:p>
            <a:pPr eaLnBrk="1" hangingPunct="1">
              <a:buFont typeface="Symbol" pitchFamily="-80" charset="2"/>
              <a:buChar char=" "/>
            </a:pPr>
            <a:r>
              <a:rPr lang="en-US" altLang="en-US" sz="2800" b="1" baseline="-25000" smtClean="0">
                <a:solidFill>
                  <a:srgbClr val="00197D"/>
                </a:solidFill>
              </a:rPr>
              <a:t> </a:t>
            </a:r>
          </a:p>
          <a:p>
            <a:pPr eaLnBrk="1" hangingPunct="1">
              <a:buFont typeface="Symbol" pitchFamily="-80" charset="2"/>
              <a:buChar char=" "/>
            </a:pPr>
            <a:r>
              <a:rPr lang="en-US" altLang="en-US" sz="2800" b="1" smtClean="0">
                <a:solidFill>
                  <a:srgbClr val="FF0000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sz="2800" b="1" i="1" smtClean="0">
                <a:solidFill>
                  <a:srgbClr val="FF0000"/>
                </a:solidFill>
              </a:rPr>
              <a:t>H</a:t>
            </a:r>
            <a:r>
              <a:rPr lang="en-US" altLang="en-US" sz="2800" b="1" smtClean="0">
                <a:solidFill>
                  <a:srgbClr val="FF0000"/>
                </a:solidFill>
              </a:rPr>
              <a:t> = </a:t>
            </a:r>
            <a:r>
              <a:rPr lang="en-US" altLang="en-US" sz="2800" b="1" i="1" smtClean="0">
                <a:solidFill>
                  <a:srgbClr val="FF0000"/>
                </a:solidFill>
              </a:rPr>
              <a:t>negative value</a:t>
            </a:r>
            <a:endParaRPr lang="en-US" altLang="en-US" sz="2800" b="1" smtClean="0">
              <a:solidFill>
                <a:srgbClr val="FF0000"/>
              </a:solidFill>
            </a:endParaRPr>
          </a:p>
          <a:p>
            <a:pPr eaLnBrk="1" hangingPunct="1">
              <a:buFont typeface="Symbol" pitchFamily="-80" charset="2"/>
              <a:buChar char=" "/>
            </a:pPr>
            <a:r>
              <a:rPr lang="en-US" altLang="en-US" sz="2800" b="1" smtClean="0">
                <a:solidFill>
                  <a:srgbClr val="FF0000"/>
                </a:solidFill>
              </a:rPr>
              <a:t>         for exothermic 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</p:txBody>
      </p:sp>
      <p:pic>
        <p:nvPicPr>
          <p:cNvPr id="34820" name="Picture 11" descr="05_12exothermi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8275" y="2667000"/>
            <a:ext cx="3694113" cy="3351213"/>
          </a:xfrm>
        </p:spPr>
      </p:pic>
    </p:spTree>
    <p:extLst>
      <p:ext uri="{BB962C8B-B14F-4D97-AF65-F5344CB8AC3E}">
        <p14:creationId xmlns:p14="http://schemas.microsoft.com/office/powerpoint/2010/main" val="13030321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00197D"/>
                </a:solidFill>
              </a:rPr>
              <a:t>Molar Heat Capacity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00197D"/>
                </a:solidFill>
              </a:rPr>
              <a:t>Molar heat capacity</a:t>
            </a:r>
            <a:r>
              <a:rPr lang="en-US" altLang="en-US" b="1" smtClean="0"/>
              <a:t> </a:t>
            </a:r>
            <a:r>
              <a:rPr lang="en-US" altLang="en-US" smtClean="0"/>
              <a:t>is the amount of energy (joules) required to raise the temperature of 1 mole of a substance by 1 K.  Units are J/mol-K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Also helpful:   # mol = mass/gfm</a:t>
            </a:r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/>
              <a:t>© </a:t>
            </a:r>
            <a:r>
              <a:rPr lang="en-US" altLang="en-US" sz="1200" smtClean="0"/>
              <a:t>2009,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859086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Use Units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5720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mtClean="0"/>
              <a:t>What is the molar heat capacity of CH</a:t>
            </a:r>
            <a:r>
              <a:rPr lang="en-US" altLang="en-US" baseline="-25000" smtClean="0"/>
              <a:t>4</a:t>
            </a:r>
            <a:r>
              <a:rPr lang="en-US" altLang="en-US" smtClean="0"/>
              <a:t> (g) if its specific heat capacity is 2.20 J/g-K?</a:t>
            </a:r>
          </a:p>
          <a:p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Answer: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u="sng" smtClean="0"/>
              <a:t>2.20 J   </a:t>
            </a:r>
            <a:r>
              <a:rPr lang="en-US" altLang="en-US" smtClean="0"/>
              <a:t> x  </a:t>
            </a:r>
            <a:r>
              <a:rPr lang="en-US" altLang="en-US" u="sng" smtClean="0"/>
              <a:t>16.0 g  </a:t>
            </a:r>
            <a:r>
              <a:rPr lang="en-US" altLang="en-US" smtClean="0"/>
              <a:t> =  </a:t>
            </a:r>
            <a:endParaRPr lang="en-US" altLang="en-US" u="sng" smtClean="0"/>
          </a:p>
          <a:p>
            <a:pPr>
              <a:buFontTx/>
              <a:buNone/>
            </a:pPr>
            <a:r>
              <a:rPr lang="en-US" altLang="en-US" smtClean="0"/>
              <a:t>  g – K         1 mol</a:t>
            </a:r>
          </a:p>
          <a:p>
            <a:pPr>
              <a:buFontTx/>
              <a:buNone/>
            </a:pPr>
            <a:r>
              <a:rPr lang="en-US" altLang="en-US" smtClean="0"/>
              <a:t>                                            35.2 J/mol-K</a:t>
            </a:r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/>
              <a:t>© </a:t>
            </a:r>
            <a:r>
              <a:rPr lang="en-US" altLang="en-US" sz="1200" smtClean="0"/>
              <a:t>2009,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566415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6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/>
              <a:t>© </a:t>
            </a:r>
            <a:r>
              <a:rPr lang="en-US" altLang="en-US" sz="1200" smtClean="0"/>
              <a:t>2009, Prentice-Hall, Inc.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Constant Pressure Calorimetry</a:t>
            </a:r>
          </a:p>
        </p:txBody>
      </p:sp>
      <p:sp>
        <p:nvSpPr>
          <p:cNvPr id="4608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600200"/>
            <a:ext cx="47244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	By carrying out a reaction in aqueous solution in a simple calorimeter such as this one, one can indirectly measure the </a:t>
            </a:r>
            <a:r>
              <a:rPr lang="en-US" altLang="en-US" sz="2800" smtClean="0">
                <a:latin typeface="Symbol" pitchFamily="-80" charset="2"/>
              </a:rPr>
              <a:t>D</a:t>
            </a:r>
            <a:r>
              <a:rPr lang="en-US" altLang="en-US" sz="2800" smtClean="0"/>
              <a:t>H for the system by measuring the heat change for the water in the calorimeter.</a:t>
            </a:r>
            <a:r>
              <a:rPr lang="en-US" altLang="en-US" sz="2800" b="1" i="1" smtClean="0">
                <a:solidFill>
                  <a:srgbClr val="00197D"/>
                </a:solidFill>
              </a:rPr>
              <a:t>     </a:t>
            </a:r>
          </a:p>
          <a:p>
            <a:pPr eaLnBrk="1" hangingPunct="1">
              <a:buFontTx/>
              <a:buNone/>
            </a:pPr>
            <a:r>
              <a:rPr lang="en-US" altLang="en-US" sz="2800" b="1" i="1" smtClean="0">
                <a:solidFill>
                  <a:srgbClr val="00197D"/>
                </a:solidFill>
              </a:rPr>
              <a:t>         q</a:t>
            </a:r>
            <a:r>
              <a:rPr lang="en-US" altLang="en-US" sz="2800" b="1" smtClean="0">
                <a:solidFill>
                  <a:srgbClr val="00197D"/>
                </a:solidFill>
              </a:rPr>
              <a:t> = </a:t>
            </a:r>
            <a:r>
              <a:rPr lang="en-US" altLang="en-US" sz="2800" b="1" i="1" smtClean="0">
                <a:solidFill>
                  <a:srgbClr val="00197D"/>
                </a:solidFill>
              </a:rPr>
              <a:t>m</a:t>
            </a:r>
            <a:r>
              <a:rPr lang="en-US" altLang="en-US" sz="2800" b="1" smtClean="0">
                <a:solidFill>
                  <a:srgbClr val="00197D"/>
                </a:solidFill>
                <a:sym typeface="Symbol" pitchFamily="-80" charset="2"/>
              </a:rPr>
              <a:t>  </a:t>
            </a:r>
            <a:r>
              <a:rPr lang="en-US" altLang="en-US" sz="2800" b="1" i="1" smtClean="0">
                <a:solidFill>
                  <a:srgbClr val="00197D"/>
                </a:solidFill>
                <a:sym typeface="Symbol" pitchFamily="-80" charset="2"/>
              </a:rPr>
              <a:t>sh</a:t>
            </a:r>
            <a:r>
              <a:rPr lang="en-US" altLang="en-US" sz="2800" b="1" smtClean="0">
                <a:solidFill>
                  <a:srgbClr val="00197D"/>
                </a:solidFill>
                <a:sym typeface="Symbol" pitchFamily="-80" charset="2"/>
              </a:rPr>
              <a:t>  </a:t>
            </a:r>
            <a:r>
              <a:rPr lang="en-US" altLang="en-US" sz="2800" b="1" smtClean="0">
                <a:solidFill>
                  <a:srgbClr val="00197D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sz="2800" b="1" i="1" smtClean="0">
                <a:solidFill>
                  <a:srgbClr val="00197D"/>
                </a:solidFill>
                <a:sym typeface="Symbol" pitchFamily="-80" charset="2"/>
              </a:rPr>
              <a:t>T</a:t>
            </a:r>
            <a:endParaRPr lang="en-US" altLang="en-US" sz="2800" smtClean="0"/>
          </a:p>
        </p:txBody>
      </p:sp>
      <p:pic>
        <p:nvPicPr>
          <p:cNvPr id="46085" name="Picture 12" descr="05_1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1"/>
          <a:stretch>
            <a:fillRect/>
          </a:stretch>
        </p:blipFill>
        <p:spPr>
          <a:xfrm>
            <a:off x="685800" y="1743075"/>
            <a:ext cx="3108325" cy="4581525"/>
          </a:xfrm>
        </p:spPr>
      </p:pic>
    </p:spTree>
    <p:extLst>
      <p:ext uri="{BB962C8B-B14F-4D97-AF65-F5344CB8AC3E}">
        <p14:creationId xmlns:p14="http://schemas.microsoft.com/office/powerpoint/2010/main" val="23893191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00197D"/>
                </a:solidFill>
              </a:rPr>
              <a:t>Calorimetry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400" b="1" i="1" smtClean="0">
                <a:solidFill>
                  <a:srgbClr val="00197D"/>
                </a:solidFill>
              </a:rPr>
              <a:t>q</a:t>
            </a:r>
            <a:r>
              <a:rPr lang="en-US" altLang="en-US" sz="4400" b="1" smtClean="0">
                <a:solidFill>
                  <a:srgbClr val="00197D"/>
                </a:solidFill>
              </a:rPr>
              <a:t> = </a:t>
            </a:r>
            <a:r>
              <a:rPr lang="en-US" altLang="en-US" sz="4400" b="1" i="1" smtClean="0">
                <a:solidFill>
                  <a:srgbClr val="00197D"/>
                </a:solidFill>
              </a:rPr>
              <a:t>m</a:t>
            </a:r>
            <a:r>
              <a:rPr lang="en-US" altLang="en-US" sz="4400" b="1" smtClean="0">
                <a:solidFill>
                  <a:srgbClr val="00197D"/>
                </a:solidFill>
                <a:sym typeface="Symbol" pitchFamily="-80" charset="2"/>
              </a:rPr>
              <a:t> * </a:t>
            </a:r>
            <a:r>
              <a:rPr lang="en-US" altLang="en-US" sz="4400" b="1" i="1" smtClean="0">
                <a:solidFill>
                  <a:srgbClr val="00197D"/>
                </a:solidFill>
                <a:sym typeface="Symbol" pitchFamily="-80" charset="2"/>
              </a:rPr>
              <a:t>sh</a:t>
            </a:r>
            <a:r>
              <a:rPr lang="en-US" altLang="en-US" sz="4400" b="1" smtClean="0">
                <a:solidFill>
                  <a:srgbClr val="00197D"/>
                </a:solidFill>
                <a:sym typeface="Symbol" pitchFamily="-80" charset="2"/>
              </a:rPr>
              <a:t> * </a:t>
            </a:r>
            <a:r>
              <a:rPr lang="en-US" altLang="en-US" sz="4400" b="1" smtClean="0">
                <a:solidFill>
                  <a:srgbClr val="00197D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sz="4400" b="1" i="1" smtClean="0">
                <a:solidFill>
                  <a:srgbClr val="00197D"/>
                </a:solidFill>
                <a:sym typeface="Symbol" pitchFamily="-80" charset="2"/>
              </a:rPr>
              <a:t>T</a:t>
            </a:r>
          </a:p>
          <a:p>
            <a:pPr algn="ctr">
              <a:buFontTx/>
              <a:buNone/>
            </a:pPr>
            <a:endParaRPr lang="en-US" altLang="en-US" sz="1800" b="1" i="1" smtClean="0">
              <a:solidFill>
                <a:srgbClr val="00197D"/>
              </a:solidFill>
              <a:sym typeface="Symbol" pitchFamily="-80" charset="2"/>
            </a:endParaRPr>
          </a:p>
          <a:p>
            <a:pPr algn="ctr">
              <a:buFontTx/>
              <a:buNone/>
            </a:pPr>
            <a:r>
              <a:rPr lang="en-US" altLang="en-US" sz="2400" smtClean="0">
                <a:solidFill>
                  <a:srgbClr val="00197D"/>
                </a:solidFill>
                <a:sym typeface="Symbol" pitchFamily="-80" charset="2"/>
              </a:rPr>
              <a:t>q = Joules of heat</a:t>
            </a:r>
          </a:p>
          <a:p>
            <a:pPr algn="ctr">
              <a:buFontTx/>
              <a:buNone/>
            </a:pPr>
            <a:r>
              <a:rPr lang="en-US" altLang="en-US" sz="2400" smtClean="0">
                <a:solidFill>
                  <a:srgbClr val="00197D"/>
                </a:solidFill>
                <a:sym typeface="Symbol" pitchFamily="-80" charset="2"/>
              </a:rPr>
              <a:t>m = total mass in calorimeter</a:t>
            </a:r>
          </a:p>
          <a:p>
            <a:pPr algn="ctr">
              <a:buFontTx/>
              <a:buNone/>
            </a:pPr>
            <a:r>
              <a:rPr lang="en-US" altLang="en-US" sz="2400" smtClean="0">
                <a:solidFill>
                  <a:srgbClr val="00197D"/>
                </a:solidFill>
                <a:sym typeface="Symbol" pitchFamily="-80" charset="2"/>
              </a:rPr>
              <a:t>(If a solution, use m = D * V to obtain the mass)</a:t>
            </a:r>
          </a:p>
          <a:p>
            <a:pPr algn="ctr">
              <a:buFontTx/>
              <a:buNone/>
            </a:pPr>
            <a:r>
              <a:rPr lang="en-US" altLang="en-US" sz="2400" smtClean="0">
                <a:solidFill>
                  <a:srgbClr val="00197D"/>
                </a:solidFill>
                <a:sym typeface="Symbol" pitchFamily="-80" charset="2"/>
              </a:rPr>
              <a:t>Water has a density of 1.00 g/mL</a:t>
            </a:r>
          </a:p>
          <a:p>
            <a:pPr algn="ctr">
              <a:buFontTx/>
              <a:buNone/>
            </a:pPr>
            <a:r>
              <a:rPr lang="en-US" altLang="en-US" sz="2400" smtClean="0">
                <a:solidFill>
                  <a:srgbClr val="00197D"/>
                </a:solidFill>
                <a:sym typeface="Symbol" pitchFamily="-80" charset="2"/>
              </a:rPr>
              <a:t>Most water solutions have a density of 1.02 g/mL</a:t>
            </a:r>
          </a:p>
          <a:p>
            <a:pPr algn="ctr">
              <a:buFontTx/>
              <a:buNone/>
            </a:pPr>
            <a:r>
              <a:rPr lang="en-US" altLang="en-US" sz="2400" smtClean="0">
                <a:solidFill>
                  <a:srgbClr val="00197D"/>
                </a:solidFill>
                <a:sym typeface="Symbol" pitchFamily="-80" charset="2"/>
              </a:rPr>
              <a:t>sh = specific heat (for water, 4.18 J/g-K)</a:t>
            </a:r>
          </a:p>
          <a:p>
            <a:pPr algn="ctr">
              <a:buFontTx/>
              <a:buNone/>
            </a:pPr>
            <a:r>
              <a:rPr lang="en-US" altLang="en-US" sz="2400" smtClean="0">
                <a:solidFill>
                  <a:srgbClr val="00197D"/>
                </a:solidFill>
                <a:latin typeface="Symbol" pitchFamily="-80" charset="2"/>
                <a:sym typeface="Symbol" pitchFamily="-80" charset="2"/>
              </a:rPr>
              <a:t>D</a:t>
            </a:r>
            <a:r>
              <a:rPr lang="en-US" altLang="en-US" sz="2400" smtClean="0">
                <a:solidFill>
                  <a:srgbClr val="00197D"/>
                </a:solidFill>
                <a:sym typeface="Symbol" pitchFamily="-80" charset="2"/>
              </a:rPr>
              <a:t>T = T</a:t>
            </a:r>
            <a:r>
              <a:rPr lang="en-US" altLang="en-US" sz="2400" baseline="-25000" smtClean="0">
                <a:solidFill>
                  <a:srgbClr val="00197D"/>
                </a:solidFill>
                <a:sym typeface="Symbol" pitchFamily="-80" charset="2"/>
              </a:rPr>
              <a:t>f   </a:t>
            </a:r>
            <a:r>
              <a:rPr lang="en-US" altLang="en-US" sz="2400" smtClean="0">
                <a:solidFill>
                  <a:srgbClr val="00197D"/>
                </a:solidFill>
                <a:sym typeface="Symbol" pitchFamily="-80" charset="2"/>
              </a:rPr>
              <a:t>-  T</a:t>
            </a:r>
            <a:r>
              <a:rPr lang="en-US" altLang="en-US" sz="2400" baseline="-25000" smtClean="0">
                <a:solidFill>
                  <a:srgbClr val="00197D"/>
                </a:solidFill>
                <a:sym typeface="Symbol" pitchFamily="-80" charset="2"/>
              </a:rPr>
              <a:t>i</a:t>
            </a:r>
          </a:p>
          <a:p>
            <a:pPr algn="ctr">
              <a:buFontTx/>
              <a:buNone/>
            </a:pPr>
            <a:endParaRPr lang="en-US" altLang="en-US" sz="2400" smtClean="0">
              <a:solidFill>
                <a:srgbClr val="00197D"/>
              </a:solidFill>
              <a:sym typeface="Symbol" pitchFamily="-80" charset="2"/>
            </a:endParaRPr>
          </a:p>
          <a:p>
            <a:pPr algn="ctr">
              <a:buFontTx/>
              <a:buNone/>
            </a:pPr>
            <a:endParaRPr lang="en-US" altLang="en-US" sz="2400" b="1" i="1" smtClean="0">
              <a:solidFill>
                <a:srgbClr val="00197D"/>
              </a:solidFill>
              <a:sym typeface="Symbol" pitchFamily="-80" charset="2"/>
            </a:endParaRPr>
          </a:p>
          <a:p>
            <a:pPr algn="ctr">
              <a:buFontTx/>
              <a:buNone/>
            </a:pPr>
            <a:endParaRPr lang="en-US" altLang="en-US" sz="2400" b="1" i="1" smtClean="0">
              <a:solidFill>
                <a:srgbClr val="00197D"/>
              </a:solidFill>
              <a:sym typeface="Symbol" pitchFamily="-80" charset="2"/>
            </a:endParaRP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/>
              <a:t>© </a:t>
            </a:r>
            <a:r>
              <a:rPr lang="en-US" altLang="en-US" sz="1200" smtClean="0"/>
              <a:t>2009,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72367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6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/>
              <a:t>© </a:t>
            </a:r>
            <a:r>
              <a:rPr lang="en-US" altLang="en-US" sz="1200" smtClean="0"/>
              <a:t>2009, Prentice-Hall, Inc.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1534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 Calorimetry</a:t>
            </a:r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990600"/>
            <a:ext cx="8305800" cy="5105400"/>
          </a:xfrm>
        </p:spPr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en-US" altLang="en-US" sz="2800" b="1" smtClean="0">
                <a:solidFill>
                  <a:srgbClr val="00197D"/>
                </a:solidFill>
              </a:rPr>
              <a:t> Σ q = 0</a:t>
            </a:r>
          </a:p>
          <a:p>
            <a:pPr>
              <a:buFontTx/>
              <a:buNone/>
            </a:pPr>
            <a:r>
              <a:rPr lang="en-US" altLang="en-US" sz="2800" smtClean="0"/>
              <a:t>			            </a:t>
            </a:r>
          </a:p>
          <a:p>
            <a:pPr algn="ctr">
              <a:buFontTx/>
              <a:buNone/>
            </a:pPr>
            <a:r>
              <a:rPr lang="en-US" altLang="en-US" sz="1800" smtClean="0"/>
              <a:t>In other words, the heat released (or absorbed) by the reaction of interest = the sum of the heat gained (or released) by the resulting solution &amp; calorimeter. </a:t>
            </a:r>
          </a:p>
          <a:p>
            <a:pPr algn="ctr">
              <a:buFontTx/>
              <a:buNone/>
            </a:pPr>
            <a:r>
              <a:rPr lang="en-US" altLang="en-US" sz="2800" b="1" smtClean="0">
                <a:solidFill>
                  <a:srgbClr val="00197D"/>
                </a:solidFill>
              </a:rPr>
              <a:t>q</a:t>
            </a:r>
            <a:r>
              <a:rPr lang="en-US" altLang="en-US" sz="2800" b="1" baseline="-25000" smtClean="0">
                <a:solidFill>
                  <a:srgbClr val="00197D"/>
                </a:solidFill>
              </a:rPr>
              <a:t>calorimeter</a:t>
            </a:r>
            <a:r>
              <a:rPr lang="en-US" altLang="en-US" sz="2800" b="1" smtClean="0">
                <a:solidFill>
                  <a:srgbClr val="00197D"/>
                </a:solidFill>
              </a:rPr>
              <a:t> + q</a:t>
            </a:r>
            <a:r>
              <a:rPr lang="en-US" altLang="en-US" sz="2800" b="1" baseline="-25000" smtClean="0">
                <a:solidFill>
                  <a:srgbClr val="00197D"/>
                </a:solidFill>
              </a:rPr>
              <a:t>reaction</a:t>
            </a:r>
            <a:r>
              <a:rPr lang="en-US" altLang="en-US" sz="2800" b="1" smtClean="0">
                <a:solidFill>
                  <a:srgbClr val="00197D"/>
                </a:solidFill>
              </a:rPr>
              <a:t>+ q</a:t>
            </a:r>
            <a:r>
              <a:rPr lang="en-US" altLang="en-US" sz="2800" b="1" baseline="-25000" smtClean="0">
                <a:solidFill>
                  <a:srgbClr val="00197D"/>
                </a:solidFill>
              </a:rPr>
              <a:t>resulting solution</a:t>
            </a:r>
            <a:r>
              <a:rPr lang="en-US" altLang="en-US" sz="2800" b="1" smtClean="0">
                <a:solidFill>
                  <a:srgbClr val="00197D"/>
                </a:solidFill>
              </a:rPr>
              <a:t> = 0  </a:t>
            </a:r>
          </a:p>
          <a:p>
            <a:pPr algn="ctr">
              <a:buFontTx/>
              <a:buNone/>
            </a:pPr>
            <a:endParaRPr lang="en-US" altLang="en-US" sz="2800" smtClean="0"/>
          </a:p>
          <a:p>
            <a:pPr algn="ctr">
              <a:buFontTx/>
              <a:buNone/>
            </a:pPr>
            <a:r>
              <a:rPr lang="en-US" altLang="en-US" sz="1800" smtClean="0"/>
              <a:t>If we assume q</a:t>
            </a:r>
            <a:r>
              <a:rPr lang="en-US" altLang="en-US" sz="1800" baseline="-25000" smtClean="0"/>
              <a:t>calorimeter </a:t>
            </a:r>
            <a:r>
              <a:rPr lang="en-US" altLang="en-US" sz="1800" smtClean="0"/>
              <a:t> is negligible the equation reduces to the following:</a:t>
            </a:r>
            <a:r>
              <a:rPr lang="en-US" altLang="en-US" sz="2400" smtClean="0"/>
              <a:t>  </a:t>
            </a:r>
          </a:p>
          <a:p>
            <a:pPr algn="ctr">
              <a:buFontTx/>
              <a:buNone/>
            </a:pPr>
            <a:endParaRPr lang="en-US" altLang="en-US" sz="2400" b="1" smtClean="0"/>
          </a:p>
          <a:p>
            <a:pPr algn="ctr">
              <a:buFontTx/>
              <a:buNone/>
            </a:pPr>
            <a:r>
              <a:rPr lang="en-US" altLang="en-US" sz="2400" b="1" smtClean="0">
                <a:solidFill>
                  <a:srgbClr val="00197D"/>
                </a:solidFill>
              </a:rPr>
              <a:t>q</a:t>
            </a:r>
            <a:r>
              <a:rPr lang="en-US" altLang="en-US" sz="2400" b="1" baseline="-25000" smtClean="0">
                <a:solidFill>
                  <a:srgbClr val="00197D"/>
                </a:solidFill>
              </a:rPr>
              <a:t>reaction</a:t>
            </a:r>
            <a:r>
              <a:rPr lang="en-US" altLang="en-US" sz="2400" b="1" smtClean="0">
                <a:solidFill>
                  <a:srgbClr val="00197D"/>
                </a:solidFill>
              </a:rPr>
              <a:t> = - q</a:t>
            </a:r>
            <a:r>
              <a:rPr lang="en-US" altLang="en-US" sz="2400" b="1" baseline="-25000" smtClean="0">
                <a:solidFill>
                  <a:srgbClr val="00197D"/>
                </a:solidFill>
              </a:rPr>
              <a:t>solution</a:t>
            </a:r>
            <a:r>
              <a:rPr lang="en-US" altLang="en-US" sz="2400" b="1" smtClean="0">
                <a:solidFill>
                  <a:srgbClr val="00197D"/>
                </a:solidFill>
              </a:rPr>
              <a:t> = -m*sh*ΔT    </a:t>
            </a:r>
          </a:p>
          <a:p>
            <a:pPr algn="ctr">
              <a:buFontTx/>
              <a:buNone/>
            </a:pPr>
            <a:endParaRPr lang="en-US" altLang="en-US" sz="2400" smtClean="0"/>
          </a:p>
          <a:p>
            <a:pPr algn="ctr">
              <a:buFontTx/>
              <a:buNone/>
            </a:pPr>
            <a:r>
              <a:rPr lang="en-US" altLang="en-US" sz="2000" b="1" smtClean="0">
                <a:solidFill>
                  <a:srgbClr val="00197D"/>
                </a:solidFill>
              </a:rPr>
              <a:t>where </a:t>
            </a:r>
            <a:r>
              <a:rPr lang="en-US" altLang="en-US" sz="2000" b="1" smtClean="0">
                <a:solidFill>
                  <a:srgbClr val="00197D"/>
                </a:solidFill>
                <a:latin typeface="Symbol" pitchFamily="-80" charset="2"/>
              </a:rPr>
              <a:t>D</a:t>
            </a:r>
            <a:r>
              <a:rPr lang="en-US" altLang="en-US" sz="2000" b="1" smtClean="0">
                <a:solidFill>
                  <a:srgbClr val="00197D"/>
                </a:solidFill>
              </a:rPr>
              <a:t>T = T</a:t>
            </a:r>
            <a:r>
              <a:rPr lang="en-US" altLang="en-US" sz="2000" b="1" baseline="-25000" smtClean="0">
                <a:solidFill>
                  <a:srgbClr val="00197D"/>
                </a:solidFill>
              </a:rPr>
              <a:t>f</a:t>
            </a:r>
            <a:r>
              <a:rPr lang="en-US" altLang="en-US" sz="2000" b="1" smtClean="0">
                <a:solidFill>
                  <a:srgbClr val="00197D"/>
                </a:solidFill>
              </a:rPr>
              <a:t> - T</a:t>
            </a:r>
            <a:r>
              <a:rPr lang="en-US" altLang="en-US" sz="2000" b="1" baseline="-25000" smtClean="0">
                <a:solidFill>
                  <a:srgbClr val="00197D"/>
                </a:solidFill>
              </a:rPr>
              <a:t>i</a:t>
            </a:r>
            <a:r>
              <a:rPr lang="en-US" altLang="en-US" sz="2000" b="1" smtClean="0">
                <a:solidFill>
                  <a:srgbClr val="00197D"/>
                </a:solidFill>
              </a:rPr>
              <a:t>    and   m = D * V      </a:t>
            </a:r>
          </a:p>
          <a:p>
            <a:pPr algn="ctr">
              <a:buFontTx/>
              <a:buNone/>
            </a:pPr>
            <a:endParaRPr lang="en-US" altLang="en-US" sz="2400" smtClean="0">
              <a:latin typeface="Symbol" pitchFamily="-80" charset="2"/>
            </a:endParaRPr>
          </a:p>
          <a:p>
            <a:pPr algn="ctr">
              <a:buFontTx/>
              <a:buNone/>
            </a:pPr>
            <a:r>
              <a:rPr lang="en-US" altLang="en-US" sz="2400" b="1" smtClean="0">
                <a:solidFill>
                  <a:srgbClr val="00197D"/>
                </a:solidFill>
                <a:latin typeface="Symbol" pitchFamily="-80" charset="2"/>
              </a:rPr>
              <a:t>D</a:t>
            </a:r>
            <a:r>
              <a:rPr lang="en-US" altLang="en-US" sz="2400" b="1" smtClean="0">
                <a:solidFill>
                  <a:srgbClr val="00197D"/>
                </a:solidFill>
              </a:rPr>
              <a:t>H = q</a:t>
            </a:r>
            <a:r>
              <a:rPr lang="en-US" altLang="en-US" sz="2400" b="1" baseline="-25000" smtClean="0">
                <a:solidFill>
                  <a:srgbClr val="00197D"/>
                </a:solidFill>
              </a:rPr>
              <a:t>reaction</a:t>
            </a:r>
            <a:r>
              <a:rPr lang="en-US" altLang="en-US" sz="2400" b="1" smtClean="0">
                <a:solidFill>
                  <a:srgbClr val="00197D"/>
                </a:solidFill>
              </a:rPr>
              <a:t> </a:t>
            </a:r>
            <a:r>
              <a:rPr lang="en-US" altLang="en-US" sz="2000" b="1" smtClean="0">
                <a:solidFill>
                  <a:srgbClr val="00197D"/>
                </a:solidFill>
              </a:rPr>
              <a:t>/# moles</a:t>
            </a:r>
          </a:p>
        </p:txBody>
      </p:sp>
    </p:spTree>
    <p:extLst>
      <p:ext uri="{BB962C8B-B14F-4D97-AF65-F5344CB8AC3E}">
        <p14:creationId xmlns:p14="http://schemas.microsoft.com/office/powerpoint/2010/main" val="28991152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00197D"/>
                </a:solidFill>
              </a:rPr>
              <a:t>Specific Heat of a Metal</a:t>
            </a:r>
          </a:p>
        </p:txBody>
      </p:sp>
      <p:sp>
        <p:nvSpPr>
          <p:cNvPr id="49155" name="Content Placeholder 5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i="1" smtClean="0">
                <a:solidFill>
                  <a:srgbClr val="00197D"/>
                </a:solidFill>
              </a:rPr>
              <a:t>How to determine specific heat of a metal:</a:t>
            </a:r>
          </a:p>
          <a:p>
            <a:pPr>
              <a:buFontTx/>
              <a:buNone/>
            </a:pPr>
            <a:r>
              <a:rPr lang="en-US" altLang="en-US" sz="2400" b="1" i="1" smtClean="0">
                <a:solidFill>
                  <a:srgbClr val="00197D"/>
                </a:solidFill>
              </a:rPr>
              <a:t>1) Mass metal</a:t>
            </a:r>
          </a:p>
          <a:p>
            <a:pPr>
              <a:buFontTx/>
              <a:buNone/>
            </a:pPr>
            <a:r>
              <a:rPr lang="en-US" altLang="en-US" sz="2400" b="1" i="1" smtClean="0">
                <a:solidFill>
                  <a:srgbClr val="00197D"/>
                </a:solidFill>
              </a:rPr>
              <a:t>2) Put metal in HOT water &amp; measure initial temp of hot metal</a:t>
            </a:r>
          </a:p>
          <a:p>
            <a:pPr>
              <a:buFontTx/>
              <a:buNone/>
            </a:pPr>
            <a:r>
              <a:rPr lang="en-US" altLang="en-US" sz="2400" b="1" i="1" smtClean="0">
                <a:solidFill>
                  <a:srgbClr val="00197D"/>
                </a:solidFill>
              </a:rPr>
              <a:t>3) Measure temp of  100.0 mL (100.0 g) of COLD water</a:t>
            </a:r>
          </a:p>
          <a:p>
            <a:pPr>
              <a:buFontTx/>
              <a:buNone/>
            </a:pPr>
            <a:r>
              <a:rPr lang="en-US" altLang="en-US" sz="2400" b="1" i="1" smtClean="0">
                <a:solidFill>
                  <a:srgbClr val="00197D"/>
                </a:solidFill>
              </a:rPr>
              <a:t>4) Put hot metal  in cold water </a:t>
            </a:r>
          </a:p>
          <a:p>
            <a:pPr>
              <a:buFontTx/>
              <a:buNone/>
            </a:pPr>
            <a:r>
              <a:rPr lang="en-US" altLang="en-US" sz="2400" b="1" i="1" smtClean="0">
                <a:solidFill>
                  <a:srgbClr val="00197D"/>
                </a:solidFill>
              </a:rPr>
              <a:t>5) Record temp of water with metal in it (that temp is the final temp for both the metal &amp; water)</a:t>
            </a:r>
          </a:p>
          <a:p>
            <a:pPr>
              <a:buFontTx/>
              <a:buNone/>
            </a:pPr>
            <a:r>
              <a:rPr lang="en-US" altLang="en-US" sz="2400" b="1" i="1" smtClean="0">
                <a:solidFill>
                  <a:srgbClr val="00197D"/>
                </a:solidFill>
              </a:rPr>
              <a:t>6) Calculate the sh of the metal</a:t>
            </a:r>
            <a:endParaRPr lang="en-US" altLang="en-US" b="1" i="1" smtClean="0">
              <a:solidFill>
                <a:srgbClr val="00197D"/>
              </a:solidFill>
            </a:endParaRPr>
          </a:p>
          <a:p>
            <a:pPr>
              <a:buFontTx/>
              <a:buNone/>
            </a:pPr>
            <a:r>
              <a:rPr lang="en-US" altLang="en-US" b="1" i="1" smtClean="0">
                <a:solidFill>
                  <a:srgbClr val="00197D"/>
                </a:solidFill>
              </a:rPr>
              <a:t>(m </a:t>
            </a:r>
            <a:r>
              <a:rPr lang="en-US" altLang="en-US" b="1" smtClean="0">
                <a:solidFill>
                  <a:srgbClr val="00197D"/>
                </a:solidFill>
                <a:sym typeface="Symbol" pitchFamily="-80" charset="2"/>
              </a:rPr>
              <a:t> * </a:t>
            </a:r>
            <a:r>
              <a:rPr lang="en-US" altLang="en-US" b="1" i="1" smtClean="0">
                <a:solidFill>
                  <a:srgbClr val="00197D"/>
                </a:solidFill>
                <a:sym typeface="Symbol" pitchFamily="-80" charset="2"/>
              </a:rPr>
              <a:t>sh</a:t>
            </a:r>
            <a:r>
              <a:rPr lang="en-US" altLang="en-US" b="1" smtClean="0">
                <a:solidFill>
                  <a:srgbClr val="00197D"/>
                </a:solidFill>
                <a:sym typeface="Symbol" pitchFamily="-80" charset="2"/>
              </a:rPr>
              <a:t> * </a:t>
            </a:r>
            <a:r>
              <a:rPr lang="en-US" altLang="en-US" b="1" smtClean="0">
                <a:solidFill>
                  <a:srgbClr val="00197D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b="1" i="1" smtClean="0">
                <a:solidFill>
                  <a:srgbClr val="00197D"/>
                </a:solidFill>
                <a:sym typeface="Symbol" pitchFamily="-80" charset="2"/>
              </a:rPr>
              <a:t>T)</a:t>
            </a:r>
            <a:r>
              <a:rPr lang="en-US" altLang="en-US" b="1" i="1" baseline="-25000" smtClean="0">
                <a:solidFill>
                  <a:srgbClr val="00197D"/>
                </a:solidFill>
                <a:sym typeface="Symbol" pitchFamily="-80" charset="2"/>
              </a:rPr>
              <a:t>metal</a:t>
            </a:r>
            <a:r>
              <a:rPr lang="en-US" altLang="en-US" b="1" i="1" smtClean="0">
                <a:solidFill>
                  <a:srgbClr val="00197D"/>
                </a:solidFill>
                <a:sym typeface="Symbol" pitchFamily="-80" charset="2"/>
              </a:rPr>
              <a:t> </a:t>
            </a:r>
            <a:r>
              <a:rPr lang="en-US" altLang="en-US" b="1" smtClean="0">
                <a:solidFill>
                  <a:srgbClr val="00197D"/>
                </a:solidFill>
              </a:rPr>
              <a:t>= (</a:t>
            </a:r>
            <a:r>
              <a:rPr lang="en-US" altLang="en-US" b="1" i="1" smtClean="0">
                <a:solidFill>
                  <a:srgbClr val="00197D"/>
                </a:solidFill>
              </a:rPr>
              <a:t>m</a:t>
            </a:r>
            <a:r>
              <a:rPr lang="en-US" altLang="en-US" b="1" smtClean="0">
                <a:solidFill>
                  <a:srgbClr val="00197D"/>
                </a:solidFill>
                <a:sym typeface="Symbol" pitchFamily="-80" charset="2"/>
              </a:rPr>
              <a:t> * </a:t>
            </a:r>
            <a:r>
              <a:rPr lang="en-US" altLang="en-US" b="1" i="1" smtClean="0">
                <a:solidFill>
                  <a:srgbClr val="00197D"/>
                </a:solidFill>
                <a:sym typeface="Symbol" pitchFamily="-80" charset="2"/>
              </a:rPr>
              <a:t>4.18</a:t>
            </a:r>
            <a:r>
              <a:rPr lang="en-US" altLang="en-US" b="1" smtClean="0">
                <a:solidFill>
                  <a:srgbClr val="00197D"/>
                </a:solidFill>
                <a:sym typeface="Symbol" pitchFamily="-80" charset="2"/>
              </a:rPr>
              <a:t> * </a:t>
            </a:r>
            <a:r>
              <a:rPr lang="en-US" altLang="en-US" b="1" smtClean="0">
                <a:solidFill>
                  <a:srgbClr val="00197D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b="1" i="1" smtClean="0">
                <a:solidFill>
                  <a:srgbClr val="00197D"/>
                </a:solidFill>
                <a:sym typeface="Symbol" pitchFamily="-80" charset="2"/>
              </a:rPr>
              <a:t>T)</a:t>
            </a:r>
            <a:r>
              <a:rPr lang="en-US" altLang="en-US" b="1" i="1" baseline="-25000" smtClean="0">
                <a:solidFill>
                  <a:srgbClr val="00197D"/>
                </a:solidFill>
                <a:sym typeface="Symbol" pitchFamily="-80" charset="2"/>
              </a:rPr>
              <a:t>water</a:t>
            </a:r>
            <a:endParaRPr lang="en-US" altLang="en-US" b="1" i="1" smtClean="0">
              <a:solidFill>
                <a:srgbClr val="00197D"/>
              </a:solidFill>
              <a:sym typeface="Symbol" pitchFamily="-80" charset="2"/>
            </a:endParaRPr>
          </a:p>
          <a:p>
            <a:pPr>
              <a:buFontTx/>
              <a:buNone/>
            </a:pPr>
            <a:endParaRPr lang="en-US" altLang="en-US" b="1" i="1" smtClean="0">
              <a:solidFill>
                <a:srgbClr val="00197D"/>
              </a:solidFill>
              <a:sym typeface="Symbol" pitchFamily="-80" charset="2"/>
            </a:endParaRPr>
          </a:p>
          <a:p>
            <a:endParaRPr lang="en-US" altLang="en-US" smtClean="0"/>
          </a:p>
        </p:txBody>
      </p:sp>
      <p:sp>
        <p:nvSpPr>
          <p:cNvPr id="49156" name="Footer Placeholder 4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/>
              <a:t>© </a:t>
            </a:r>
            <a:r>
              <a:rPr lang="en-US" altLang="en-US" sz="1200" smtClean="0"/>
              <a:t>2009, Prentice-Hall, Inc.</a:t>
            </a:r>
          </a:p>
        </p:txBody>
      </p:sp>
    </p:spTree>
    <p:extLst>
      <p:ext uri="{BB962C8B-B14F-4D97-AF65-F5344CB8AC3E}">
        <p14:creationId xmlns:p14="http://schemas.microsoft.com/office/powerpoint/2010/main" val="310614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Enthalpy of Reaction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This quantity, </a:t>
            </a:r>
            <a:r>
              <a:rPr lang="en-US" b="1" dirty="0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b="1" i="1" dirty="0" smtClean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, is called the </a:t>
            </a:r>
            <a:r>
              <a:rPr lang="en-US" b="1" dirty="0" smtClean="0">
                <a:solidFill>
                  <a:schemeClr val="tx1"/>
                </a:solidFill>
              </a:rPr>
              <a:t>enthalpy of reaction</a:t>
            </a:r>
            <a:r>
              <a:rPr lang="en-US" dirty="0" smtClean="0">
                <a:solidFill>
                  <a:schemeClr val="tx1"/>
                </a:solidFill>
              </a:rPr>
              <a:t>, or the </a:t>
            </a:r>
            <a:r>
              <a:rPr lang="en-US" b="1" dirty="0" smtClean="0">
                <a:solidFill>
                  <a:schemeClr val="tx1"/>
                </a:solidFill>
              </a:rPr>
              <a:t>heat of reaction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Enthalpy is an </a:t>
            </a:r>
            <a:r>
              <a:rPr lang="en-US" b="1" dirty="0" smtClean="0">
                <a:solidFill>
                  <a:schemeClr val="tx1"/>
                </a:solidFill>
              </a:rPr>
              <a:t>extensive</a:t>
            </a:r>
            <a:r>
              <a:rPr lang="en-US" dirty="0" smtClean="0">
                <a:solidFill>
                  <a:schemeClr val="tx1"/>
                </a:solidFill>
              </a:rPr>
              <a:t> property.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  <a:sym typeface="Symbol" pitchFamily="-80" charset="2"/>
              </a:rPr>
              <a:t>Reverse Rx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  <a:sym typeface="Symbol" pitchFamily="-80" charset="2"/>
              </a:rPr>
              <a:t> Negate </a:t>
            </a:r>
            <a:r>
              <a:rPr lang="en-US" i="1" dirty="0" smtClean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 value.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Phase (state) matters.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44000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Enthalpies of Formation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tx1"/>
                </a:solidFill>
              </a:rPr>
              <a:t>An enthalpy of formation, </a:t>
            </a: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b="1" i="1" smtClean="0">
                <a:solidFill>
                  <a:schemeClr val="tx1"/>
                </a:solidFill>
              </a:rPr>
              <a:t>H</a:t>
            </a:r>
            <a:r>
              <a:rPr lang="en-US" altLang="en-US" b="1" i="1" baseline="-25000" smtClean="0">
                <a:solidFill>
                  <a:schemeClr val="tx1"/>
                </a:solidFill>
              </a:rPr>
              <a:t>f</a:t>
            </a:r>
            <a:r>
              <a:rPr lang="en-US" altLang="en-US" smtClean="0">
                <a:solidFill>
                  <a:schemeClr val="tx1"/>
                </a:solidFill>
              </a:rPr>
              <a:t>, is defined as the </a:t>
            </a:r>
            <a:r>
              <a:rPr lang="en-US" altLang="en-US" b="1" smtClean="0">
                <a:solidFill>
                  <a:schemeClr val="tx1"/>
                </a:solidFill>
              </a:rPr>
              <a:t>enthalpy change for the reaction in which a compound is made from its constituent elements in their elemental forms.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tx1"/>
                </a:solidFill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tx1"/>
                </a:solidFill>
              </a:rPr>
              <a:t>        2 </a:t>
            </a:r>
            <a:r>
              <a:rPr lang="en-US" altLang="en-US" b="1" smtClean="0">
                <a:solidFill>
                  <a:schemeClr val="tx1"/>
                </a:solidFill>
              </a:rPr>
              <a:t>Al (s)  +  3 O</a:t>
            </a:r>
            <a:r>
              <a:rPr lang="en-US" altLang="en-US" b="1" baseline="-25000" smtClean="0">
                <a:solidFill>
                  <a:schemeClr val="tx1"/>
                </a:solidFill>
              </a:rPr>
              <a:t>2 </a:t>
            </a:r>
            <a:r>
              <a:rPr lang="en-US" altLang="en-US" b="1" smtClean="0">
                <a:solidFill>
                  <a:schemeClr val="tx1"/>
                </a:solidFill>
              </a:rPr>
              <a:t>(g)  </a:t>
            </a:r>
            <a:r>
              <a:rPr lang="en-US" altLang="en-US" b="1" smtClean="0">
                <a:solidFill>
                  <a:schemeClr val="tx1"/>
                </a:solidFill>
                <a:sym typeface="Wingdings" pitchFamily="1" charset="2"/>
              </a:rPr>
              <a:t>  2 Al</a:t>
            </a:r>
            <a:r>
              <a:rPr lang="en-US" altLang="en-US" b="1" baseline="-25000" smtClean="0">
                <a:solidFill>
                  <a:schemeClr val="tx1"/>
                </a:solidFill>
                <a:sym typeface="Wingdings" pitchFamily="1" charset="2"/>
              </a:rPr>
              <a:t>2</a:t>
            </a:r>
            <a:r>
              <a:rPr lang="en-US" altLang="en-US" b="1" smtClean="0">
                <a:solidFill>
                  <a:schemeClr val="tx1"/>
                </a:solidFill>
                <a:sym typeface="Wingdings" pitchFamily="1" charset="2"/>
              </a:rPr>
              <a:t>O</a:t>
            </a:r>
            <a:r>
              <a:rPr lang="en-US" altLang="en-US" b="1" baseline="-25000" smtClean="0">
                <a:solidFill>
                  <a:schemeClr val="tx1"/>
                </a:solidFill>
                <a:sym typeface="Wingdings" pitchFamily="1" charset="2"/>
              </a:rPr>
              <a:t>3 </a:t>
            </a:r>
            <a:r>
              <a:rPr lang="en-US" altLang="en-US" b="1" smtClean="0">
                <a:solidFill>
                  <a:schemeClr val="tx1"/>
                </a:solidFill>
                <a:sym typeface="Wingdings" pitchFamily="1" charset="2"/>
              </a:rPr>
              <a:t>(s)  </a:t>
            </a:r>
          </a:p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rgbClr val="00197D"/>
                </a:solidFill>
                <a:latin typeface="Symbol" pitchFamily="-80" charset="2"/>
                <a:sym typeface="Wingdings" pitchFamily="1" charset="2"/>
              </a:rPr>
              <a:t>        </a:t>
            </a:r>
          </a:p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rgbClr val="00197D"/>
                </a:solidFill>
                <a:latin typeface="Symbol" pitchFamily="-80" charset="2"/>
                <a:sym typeface="Wingdings" pitchFamily="1" charset="2"/>
              </a:rPr>
              <a:t>                     </a:t>
            </a: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Wingdings" pitchFamily="1" charset="2"/>
              </a:rPr>
              <a:t>D</a:t>
            </a:r>
            <a:r>
              <a:rPr lang="en-US" altLang="en-US" b="1" smtClean="0">
                <a:solidFill>
                  <a:schemeClr val="tx1"/>
                </a:solidFill>
                <a:sym typeface="Wingdings" pitchFamily="1" charset="2"/>
              </a:rPr>
              <a:t>H</a:t>
            </a:r>
            <a:r>
              <a:rPr lang="en-US" altLang="en-US" b="1" baseline="-25000" smtClean="0">
                <a:solidFill>
                  <a:schemeClr val="tx1"/>
                </a:solidFill>
                <a:sym typeface="Wingdings" pitchFamily="1" charset="2"/>
              </a:rPr>
              <a:t>f</a:t>
            </a:r>
            <a:r>
              <a:rPr lang="en-US" altLang="en-US" b="1" smtClean="0">
                <a:solidFill>
                  <a:schemeClr val="tx1"/>
                </a:solidFill>
                <a:sym typeface="Wingdings" pitchFamily="1" charset="2"/>
              </a:rPr>
              <a:t> =  -3340 kJ</a:t>
            </a:r>
            <a:endParaRPr lang="en-US" altLang="en-US" b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070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Standard Enthalpies of Formation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772400" cy="16002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2800" smtClean="0"/>
              <a:t>	</a:t>
            </a:r>
            <a:r>
              <a:rPr lang="en-US" altLang="en-US" sz="2800" smtClean="0">
                <a:solidFill>
                  <a:schemeClr val="tx1"/>
                </a:solidFill>
              </a:rPr>
              <a:t>Standard enthalpies of formation, </a:t>
            </a:r>
            <a:r>
              <a:rPr lang="en-US" altLang="en-US" sz="2800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sz="2800" b="1" i="1" smtClean="0">
                <a:solidFill>
                  <a:schemeClr val="tx1"/>
                </a:solidFill>
              </a:rPr>
              <a:t>H</a:t>
            </a:r>
            <a:r>
              <a:rPr lang="en-US" altLang="en-US" sz="2800" b="1" i="1" baseline="-25000" smtClean="0">
                <a:solidFill>
                  <a:schemeClr val="tx1"/>
                </a:solidFill>
                <a:sym typeface="Symbol" pitchFamily="-80" charset="2"/>
              </a:rPr>
              <a:t>f</a:t>
            </a:r>
            <a:r>
              <a:rPr lang="en-US" altLang="en-US" sz="2800" b="1" smtClean="0">
                <a:solidFill>
                  <a:schemeClr val="tx1"/>
                </a:solidFill>
                <a:cs typeface="Arial" charset="0"/>
                <a:sym typeface="Symbol" pitchFamily="-80" charset="2"/>
              </a:rPr>
              <a:t>°,</a:t>
            </a:r>
            <a:r>
              <a:rPr lang="en-US" altLang="en-US" sz="2800" b="1" smtClean="0">
                <a:solidFill>
                  <a:schemeClr val="tx1"/>
                </a:solidFill>
                <a:sym typeface="Symbol" pitchFamily="-80" charset="2"/>
              </a:rPr>
              <a:t> </a:t>
            </a:r>
            <a:r>
              <a:rPr lang="en-US" altLang="en-US" sz="2800" b="1" smtClean="0">
                <a:solidFill>
                  <a:schemeClr val="tx1"/>
                </a:solidFill>
              </a:rPr>
              <a:t>is defined as the enthalpy change for the reaction in which one mole of a compound is made from its constituent elements in their standard states at</a:t>
            </a:r>
            <a:r>
              <a:rPr lang="en-US" altLang="en-US" sz="2800" b="1" smtClean="0">
                <a:solidFill>
                  <a:schemeClr val="tx1"/>
                </a:solidFill>
                <a:sym typeface="Symbol" pitchFamily="-80" charset="2"/>
              </a:rPr>
              <a:t> 25</a:t>
            </a:r>
            <a:r>
              <a:rPr lang="en-US" altLang="en-US" sz="2800" b="1" baseline="30000" smtClean="0">
                <a:solidFill>
                  <a:schemeClr val="tx1"/>
                </a:solidFill>
                <a:sym typeface="Symbol" pitchFamily="-80" charset="2"/>
              </a:rPr>
              <a:t>o</a:t>
            </a:r>
            <a:r>
              <a:rPr lang="en-US" altLang="en-US" sz="2800" b="1" smtClean="0">
                <a:solidFill>
                  <a:schemeClr val="tx1"/>
                </a:solidFill>
                <a:sym typeface="Symbol" pitchFamily="-80" charset="2"/>
              </a:rPr>
              <a:t> C (298 K) and 1.00 atm pressure.</a:t>
            </a:r>
            <a:endParaRPr lang="en-US" altLang="en-US" sz="2800" b="1" smtClean="0">
              <a:solidFill>
                <a:schemeClr val="tx1"/>
              </a:solidFill>
            </a:endParaRPr>
          </a:p>
        </p:txBody>
      </p:sp>
      <p:sp>
        <p:nvSpPr>
          <p:cNvPr id="37892" name="Content Placeholder 5"/>
          <p:cNvSpPr>
            <a:spLocks noGrp="1"/>
          </p:cNvSpPr>
          <p:nvPr>
            <p:ph sz="half" idx="2"/>
          </p:nvPr>
        </p:nvSpPr>
        <p:spPr>
          <a:xfrm>
            <a:off x="685800" y="3657600"/>
            <a:ext cx="7772400" cy="2438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tx1"/>
                </a:solidFill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tx1"/>
                </a:solidFill>
              </a:rPr>
              <a:t>        </a:t>
            </a:r>
            <a:r>
              <a:rPr lang="en-US" altLang="en-US" b="1" smtClean="0">
                <a:solidFill>
                  <a:schemeClr val="tx1"/>
                </a:solidFill>
              </a:rPr>
              <a:t>2</a:t>
            </a:r>
            <a:r>
              <a:rPr lang="en-US" altLang="en-US" smtClean="0">
                <a:solidFill>
                  <a:schemeClr val="tx1"/>
                </a:solidFill>
              </a:rPr>
              <a:t> </a:t>
            </a:r>
            <a:r>
              <a:rPr lang="en-US" altLang="en-US" b="1" smtClean="0">
                <a:solidFill>
                  <a:schemeClr val="tx1"/>
                </a:solidFill>
              </a:rPr>
              <a:t>Al (s)  +  3/2 O</a:t>
            </a:r>
            <a:r>
              <a:rPr lang="en-US" altLang="en-US" b="1" baseline="-25000" smtClean="0">
                <a:solidFill>
                  <a:schemeClr val="tx1"/>
                </a:solidFill>
              </a:rPr>
              <a:t>2 </a:t>
            </a:r>
            <a:r>
              <a:rPr lang="en-US" altLang="en-US" b="1" smtClean="0">
                <a:solidFill>
                  <a:schemeClr val="tx1"/>
                </a:solidFill>
              </a:rPr>
              <a:t>(g)  </a:t>
            </a:r>
            <a:r>
              <a:rPr lang="en-US" altLang="en-US" b="1" smtClean="0">
                <a:solidFill>
                  <a:schemeClr val="tx1"/>
                </a:solidFill>
                <a:sym typeface="Wingdings" pitchFamily="1" charset="2"/>
              </a:rPr>
              <a:t>  Al</a:t>
            </a:r>
            <a:r>
              <a:rPr lang="en-US" altLang="en-US" b="1" baseline="-25000" smtClean="0">
                <a:solidFill>
                  <a:schemeClr val="tx1"/>
                </a:solidFill>
                <a:sym typeface="Wingdings" pitchFamily="1" charset="2"/>
              </a:rPr>
              <a:t>2</a:t>
            </a:r>
            <a:r>
              <a:rPr lang="en-US" altLang="en-US" b="1" smtClean="0">
                <a:solidFill>
                  <a:schemeClr val="tx1"/>
                </a:solidFill>
                <a:sym typeface="Wingdings" pitchFamily="1" charset="2"/>
              </a:rPr>
              <a:t>O</a:t>
            </a:r>
            <a:r>
              <a:rPr lang="en-US" altLang="en-US" b="1" baseline="-25000" smtClean="0">
                <a:solidFill>
                  <a:schemeClr val="tx1"/>
                </a:solidFill>
                <a:sym typeface="Wingdings" pitchFamily="1" charset="2"/>
              </a:rPr>
              <a:t>3 </a:t>
            </a:r>
            <a:r>
              <a:rPr lang="en-US" altLang="en-US" b="1" smtClean="0">
                <a:solidFill>
                  <a:schemeClr val="tx1"/>
                </a:solidFill>
                <a:sym typeface="Wingdings" pitchFamily="1" charset="2"/>
              </a:rPr>
              <a:t>(s)</a:t>
            </a: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 </a:t>
            </a:r>
          </a:p>
          <a:p>
            <a:pPr eaLnBrk="1" hangingPunct="1">
              <a:buFontTx/>
              <a:buNone/>
            </a:pPr>
            <a:endParaRPr lang="en-US" altLang="en-US" b="1" smtClean="0">
              <a:solidFill>
                <a:schemeClr val="tx1"/>
              </a:solidFill>
              <a:latin typeface="Symbol" pitchFamily="-80" charset="2"/>
              <a:sym typeface="Symbol" pitchFamily="-80" charset="2"/>
            </a:endParaRPr>
          </a:p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                 </a:t>
            </a:r>
            <a:r>
              <a:rPr lang="en-US" altLang="en-US" b="1" i="1" smtClean="0">
                <a:solidFill>
                  <a:schemeClr val="tx1"/>
                </a:solidFill>
              </a:rPr>
              <a:t>H</a:t>
            </a:r>
            <a:r>
              <a:rPr lang="en-US" altLang="en-US" b="1" i="1" baseline="-25000" smtClean="0">
                <a:solidFill>
                  <a:schemeClr val="tx1"/>
                </a:solidFill>
                <a:sym typeface="Symbol" pitchFamily="-80" charset="2"/>
              </a:rPr>
              <a:t>f</a:t>
            </a:r>
            <a:r>
              <a:rPr lang="en-US" altLang="en-US" b="1" smtClean="0">
                <a:solidFill>
                  <a:schemeClr val="tx1"/>
                </a:solidFill>
                <a:cs typeface="Arial" charset="0"/>
                <a:sym typeface="Symbol" pitchFamily="-80" charset="2"/>
              </a:rPr>
              <a:t>°</a:t>
            </a:r>
            <a:r>
              <a:rPr lang="en-US" altLang="en-US" b="1" smtClean="0">
                <a:solidFill>
                  <a:schemeClr val="tx1"/>
                </a:solidFill>
                <a:sym typeface="Symbol" pitchFamily="-80" charset="2"/>
              </a:rPr>
              <a:t>= - 1670 kJ/mol</a:t>
            </a:r>
            <a:endParaRPr lang="en-US" altLang="en-US" b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1688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Calculation of </a:t>
            </a: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b="1" i="1" smtClean="0">
                <a:solidFill>
                  <a:schemeClr val="tx1"/>
                </a:solidFill>
              </a:rPr>
              <a:t>H</a:t>
            </a:r>
            <a:endParaRPr lang="en-US" altLang="en-US" b="1" smtClean="0">
              <a:solidFill>
                <a:schemeClr val="tx1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b="1" smtClean="0">
              <a:solidFill>
                <a:srgbClr val="00197D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solidFill>
                  <a:srgbClr val="00197D"/>
                </a:solidFill>
              </a:rPr>
              <a:t>	</a:t>
            </a: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b="1" i="1" smtClean="0">
                <a:solidFill>
                  <a:schemeClr val="tx1"/>
                </a:solidFill>
              </a:rPr>
              <a:t>H</a:t>
            </a:r>
            <a:r>
              <a:rPr lang="en-US" altLang="en-US" b="1" smtClean="0">
                <a:solidFill>
                  <a:schemeClr val="tx1"/>
                </a:solidFill>
              </a:rPr>
              <a:t> = </a:t>
            </a:r>
            <a:r>
              <a:rPr lang="en-US" altLang="en-US" sz="3600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</a:t>
            </a: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</a:t>
            </a:r>
            <a:r>
              <a:rPr lang="en-US" altLang="en-US" b="1" i="1" smtClean="0">
                <a:solidFill>
                  <a:schemeClr val="tx1"/>
                </a:solidFill>
              </a:rPr>
              <a:t>n</a:t>
            </a: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</a:t>
            </a:r>
            <a:r>
              <a:rPr lang="en-US" altLang="en-US" b="1" i="1" smtClean="0">
                <a:solidFill>
                  <a:schemeClr val="tx1"/>
                </a:solidFill>
              </a:rPr>
              <a:t>H</a:t>
            </a:r>
            <a:r>
              <a:rPr lang="en-US" altLang="en-US" b="1" i="1" baseline="-25000" smtClean="0">
                <a:solidFill>
                  <a:schemeClr val="tx1"/>
                </a:solidFill>
              </a:rPr>
              <a:t>f</a:t>
            </a:r>
            <a:r>
              <a:rPr lang="en-US" altLang="en-US" b="1" smtClean="0">
                <a:solidFill>
                  <a:schemeClr val="tx1"/>
                </a:solidFill>
                <a:cs typeface="Arial" charset="0"/>
              </a:rPr>
              <a:t>°</a:t>
            </a:r>
            <a:r>
              <a:rPr lang="en-US" altLang="en-US" b="1" baseline="-25000" smtClean="0">
                <a:solidFill>
                  <a:schemeClr val="tx1"/>
                </a:solidFill>
                <a:sym typeface="Symbol" pitchFamily="-80" charset="2"/>
              </a:rPr>
              <a:t>products</a:t>
            </a:r>
            <a:r>
              <a:rPr lang="en-US" altLang="en-US" b="1" smtClean="0">
                <a:solidFill>
                  <a:schemeClr val="tx1"/>
                </a:solidFill>
                <a:sym typeface="Symbol" pitchFamily="-80" charset="2"/>
              </a:rPr>
              <a:t> – </a:t>
            </a:r>
            <a:r>
              <a:rPr lang="en-US" altLang="en-US" sz="3600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</a:t>
            </a: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</a:t>
            </a:r>
            <a:r>
              <a:rPr lang="en-US" altLang="en-US" b="1" i="1" smtClean="0">
                <a:solidFill>
                  <a:schemeClr val="tx1"/>
                </a:solidFill>
              </a:rPr>
              <a:t>m</a:t>
            </a: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</a:t>
            </a:r>
            <a:r>
              <a:rPr lang="en-US" altLang="en-US" b="1" i="1" smtClean="0">
                <a:solidFill>
                  <a:schemeClr val="tx1"/>
                </a:solidFill>
                <a:sym typeface="Symbol" pitchFamily="-80" charset="2"/>
              </a:rPr>
              <a:t>H</a:t>
            </a:r>
            <a:r>
              <a:rPr lang="en-US" altLang="en-US" b="1" i="1" baseline="-25000" smtClean="0">
                <a:solidFill>
                  <a:schemeClr val="tx1"/>
                </a:solidFill>
                <a:sym typeface="Symbol" pitchFamily="-80" charset="2"/>
              </a:rPr>
              <a:t>f</a:t>
            </a:r>
            <a:r>
              <a:rPr lang="en-US" altLang="en-US" b="1" smtClean="0">
                <a:solidFill>
                  <a:schemeClr val="tx1"/>
                </a:solidFill>
                <a:cs typeface="Arial" charset="0"/>
              </a:rPr>
              <a:t>°</a:t>
            </a:r>
            <a:r>
              <a:rPr lang="en-US" altLang="en-US" b="1" i="1" baseline="-25000" smtClean="0">
                <a:solidFill>
                  <a:schemeClr val="tx1"/>
                </a:solidFill>
                <a:sym typeface="Symbol" pitchFamily="-80" charset="2"/>
              </a:rPr>
              <a:t> </a:t>
            </a:r>
            <a:r>
              <a:rPr lang="en-US" altLang="en-US" b="1" baseline="-25000" smtClean="0">
                <a:solidFill>
                  <a:schemeClr val="tx1"/>
                </a:solidFill>
                <a:sym typeface="Symbol" pitchFamily="-80" charset="2"/>
              </a:rPr>
              <a:t>reactants</a:t>
            </a:r>
            <a:r>
              <a:rPr lang="en-US" altLang="en-US" b="1" smtClean="0">
                <a:solidFill>
                  <a:schemeClr val="tx1"/>
                </a:solidFill>
                <a:sym typeface="Symbol" pitchFamily="-80" charset="2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 smtClean="0">
              <a:solidFill>
                <a:schemeClr val="tx1"/>
              </a:solidFill>
              <a:sym typeface="Symbol" pitchFamily="-80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solidFill>
                  <a:schemeClr val="tx1"/>
                </a:solidFill>
                <a:sym typeface="Symbol" pitchFamily="-80" charset="2"/>
              </a:rPr>
              <a:t>	where </a:t>
            </a:r>
            <a:r>
              <a:rPr lang="en-US" altLang="en-US" b="1" i="1" smtClean="0">
                <a:solidFill>
                  <a:schemeClr val="tx1"/>
                </a:solidFill>
                <a:sym typeface="Symbol" pitchFamily="-80" charset="2"/>
              </a:rPr>
              <a:t>n</a:t>
            </a:r>
            <a:r>
              <a:rPr lang="en-US" altLang="en-US" b="1" smtClean="0">
                <a:solidFill>
                  <a:schemeClr val="tx1"/>
                </a:solidFill>
                <a:sym typeface="Symbol" pitchFamily="-80" charset="2"/>
              </a:rPr>
              <a:t> and </a:t>
            </a:r>
            <a:r>
              <a:rPr lang="en-US" altLang="en-US" b="1" i="1" smtClean="0">
                <a:solidFill>
                  <a:schemeClr val="tx1"/>
                </a:solidFill>
                <a:sym typeface="Symbol" pitchFamily="-80" charset="2"/>
              </a:rPr>
              <a:t>m</a:t>
            </a:r>
            <a:r>
              <a:rPr lang="en-US" altLang="en-US" b="1" smtClean="0">
                <a:solidFill>
                  <a:schemeClr val="tx1"/>
                </a:solidFill>
                <a:sym typeface="Symbol" pitchFamily="-80" charset="2"/>
              </a:rPr>
              <a:t> are the coefficients.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 smtClean="0">
              <a:solidFill>
                <a:schemeClr val="tx1"/>
              </a:solidFill>
              <a:sym typeface="Symbol" pitchFamily="-80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b="1" i="1" smtClean="0">
                <a:solidFill>
                  <a:schemeClr val="tx1"/>
                </a:solidFill>
              </a:rPr>
              <a:t>H</a:t>
            </a:r>
            <a:r>
              <a:rPr lang="en-US" altLang="en-US" b="1" i="1" baseline="-25000" smtClean="0">
                <a:solidFill>
                  <a:schemeClr val="tx1"/>
                </a:solidFill>
                <a:sym typeface="Symbol" pitchFamily="-80" charset="2"/>
              </a:rPr>
              <a:t>f</a:t>
            </a:r>
            <a:r>
              <a:rPr lang="en-US" altLang="en-US" b="1" smtClean="0">
                <a:solidFill>
                  <a:schemeClr val="tx1"/>
                </a:solidFill>
                <a:cs typeface="Arial" charset="0"/>
                <a:sym typeface="Symbol" pitchFamily="-80" charset="2"/>
              </a:rPr>
              <a:t>°</a:t>
            </a:r>
            <a:r>
              <a:rPr lang="en-US" altLang="en-US" b="1" smtClean="0">
                <a:solidFill>
                  <a:schemeClr val="tx1"/>
                </a:solidFill>
              </a:rPr>
              <a:t>Values are listed in Appendix C of your Textbook.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 smtClean="0">
              <a:solidFill>
                <a:srgbClr val="00197D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854776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Calculation of </a:t>
            </a:r>
            <a:r>
              <a:rPr lang="en-US" altLang="en-US" smtClean="0">
                <a:solidFill>
                  <a:schemeClr val="tx1"/>
                </a:solidFill>
                <a:sym typeface="Symbol" pitchFamily="-80" charset="2"/>
              </a:rPr>
              <a:t></a:t>
            </a:r>
            <a:r>
              <a:rPr lang="en-US" altLang="en-US" i="1" smtClean="0">
                <a:solidFill>
                  <a:schemeClr val="tx1"/>
                </a:solidFill>
              </a:rPr>
              <a:t>H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9939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91440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</a:t>
            </a:r>
            <a:r>
              <a:rPr lang="en-US" altLang="en-US" sz="2400" i="1" smtClean="0">
                <a:solidFill>
                  <a:schemeClr val="tx1"/>
                </a:solidFill>
              </a:rPr>
              <a:t>H</a:t>
            </a:r>
            <a:r>
              <a:rPr lang="en-US" altLang="en-US" sz="2400" smtClean="0">
                <a:solidFill>
                  <a:schemeClr val="tx1"/>
                </a:solidFill>
              </a:rPr>
              <a:t>	= [3(-393.5 kJ) + 4(-285.8 kJ)] – [1(-103.85 kJ) + 5(0 kJ)]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chemeClr val="tx1"/>
                </a:solidFill>
              </a:rPr>
              <a:t>		= [(-1180.5 kJ) + (-1143.2 kJ)] – [(-103.85 kJ) + (0 kJ)]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olidFill>
                  <a:schemeClr val="tx1"/>
                </a:solidFill>
              </a:rPr>
              <a:t>		= (-2323.7 kJ) – (-103.85 kJ)    =   -2219.9 kJ</a:t>
            </a:r>
          </a:p>
        </p:txBody>
      </p:sp>
      <p:sp>
        <p:nvSpPr>
          <p:cNvPr id="39940" name="Content Placeholder 9"/>
          <p:cNvSpPr>
            <a:spLocks noGrp="1"/>
          </p:cNvSpPr>
          <p:nvPr>
            <p:ph sz="half" idx="2"/>
          </p:nvPr>
        </p:nvSpPr>
        <p:spPr>
          <a:xfrm>
            <a:off x="304800" y="4114800"/>
            <a:ext cx="8839200" cy="1981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b="1" i="1" smtClean="0">
                <a:solidFill>
                  <a:schemeClr val="tx1"/>
                </a:solidFill>
              </a:rPr>
              <a:t>H</a:t>
            </a:r>
            <a:r>
              <a:rPr lang="en-US" altLang="en-US" b="1" smtClean="0">
                <a:solidFill>
                  <a:schemeClr val="tx1"/>
                </a:solidFill>
              </a:rPr>
              <a:t> = </a:t>
            </a:r>
            <a:r>
              <a:rPr lang="en-US" altLang="en-US" sz="3600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</a:t>
            </a: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</a:t>
            </a:r>
            <a:r>
              <a:rPr lang="en-US" altLang="en-US" b="1" i="1" smtClean="0">
                <a:solidFill>
                  <a:schemeClr val="tx1"/>
                </a:solidFill>
              </a:rPr>
              <a:t>n</a:t>
            </a: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</a:t>
            </a:r>
            <a:r>
              <a:rPr lang="en-US" altLang="en-US" b="1" i="1" smtClean="0">
                <a:solidFill>
                  <a:schemeClr val="tx1"/>
                </a:solidFill>
              </a:rPr>
              <a:t>H</a:t>
            </a:r>
            <a:r>
              <a:rPr lang="en-US" altLang="en-US" b="1" i="1" baseline="-25000" smtClean="0">
                <a:solidFill>
                  <a:schemeClr val="tx1"/>
                </a:solidFill>
              </a:rPr>
              <a:t>f</a:t>
            </a:r>
            <a:r>
              <a:rPr lang="en-US" altLang="en-US" b="1" i="1" smtClean="0">
                <a:solidFill>
                  <a:schemeClr val="tx1"/>
                </a:solidFill>
                <a:cs typeface="Arial" charset="0"/>
              </a:rPr>
              <a:t>   </a:t>
            </a:r>
            <a:r>
              <a:rPr lang="en-US" altLang="en-US" b="1" baseline="-25000" smtClean="0">
                <a:solidFill>
                  <a:schemeClr val="tx1"/>
                </a:solidFill>
                <a:sym typeface="Symbol" pitchFamily="-80" charset="2"/>
              </a:rPr>
              <a:t>products</a:t>
            </a:r>
            <a:r>
              <a:rPr lang="en-US" altLang="en-US" b="1" smtClean="0">
                <a:solidFill>
                  <a:schemeClr val="tx1"/>
                </a:solidFill>
                <a:sym typeface="Symbol" pitchFamily="-80" charset="2"/>
              </a:rPr>
              <a:t> – </a:t>
            </a:r>
            <a:r>
              <a:rPr lang="en-US" altLang="en-US" sz="3600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</a:t>
            </a: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</a:t>
            </a:r>
            <a:r>
              <a:rPr lang="en-US" altLang="en-US" b="1" i="1" smtClean="0">
                <a:solidFill>
                  <a:schemeClr val="tx1"/>
                </a:solidFill>
              </a:rPr>
              <a:t>m</a:t>
            </a:r>
            <a:r>
              <a:rPr lang="en-US" altLang="en-US" b="1" smtClean="0">
                <a:solidFill>
                  <a:schemeClr val="tx1"/>
                </a:solidFill>
                <a:latin typeface="Symbol" pitchFamily="-80" charset="2"/>
                <a:sym typeface="Symbol" pitchFamily="-80" charset="2"/>
              </a:rPr>
              <a:t></a:t>
            </a:r>
            <a:r>
              <a:rPr lang="en-US" altLang="en-US" b="1" i="1" smtClean="0">
                <a:solidFill>
                  <a:schemeClr val="tx1"/>
                </a:solidFill>
                <a:sym typeface="Symbol" pitchFamily="-80" charset="2"/>
              </a:rPr>
              <a:t>H</a:t>
            </a:r>
            <a:r>
              <a:rPr lang="en-US" altLang="en-US" b="1" i="1" baseline="-25000" smtClean="0">
                <a:solidFill>
                  <a:schemeClr val="tx1"/>
                </a:solidFill>
                <a:sym typeface="Symbol" pitchFamily="-80" charset="2"/>
              </a:rPr>
              <a:t>f</a:t>
            </a:r>
            <a:r>
              <a:rPr lang="en-US" altLang="en-US" b="1" smtClean="0">
                <a:solidFill>
                  <a:schemeClr val="tx1"/>
                </a:solidFill>
                <a:cs typeface="Arial" charset="0"/>
              </a:rPr>
              <a:t>°</a:t>
            </a:r>
            <a:r>
              <a:rPr lang="en-US" altLang="en-US" b="1" i="1" baseline="-25000" smtClean="0">
                <a:solidFill>
                  <a:schemeClr val="tx1"/>
                </a:solidFill>
                <a:sym typeface="Symbol" pitchFamily="-80" charset="2"/>
              </a:rPr>
              <a:t> </a:t>
            </a:r>
            <a:r>
              <a:rPr lang="en-US" altLang="en-US" b="1" baseline="-25000" smtClean="0">
                <a:solidFill>
                  <a:schemeClr val="tx1"/>
                </a:solidFill>
                <a:sym typeface="Symbol" pitchFamily="-80" charset="2"/>
              </a:rPr>
              <a:t>reactants</a:t>
            </a:r>
          </a:p>
        </p:txBody>
      </p:sp>
      <p:sp>
        <p:nvSpPr>
          <p:cNvPr id="39941" name="Footer Placeholder 5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/>
              <a:t>© </a:t>
            </a:r>
            <a:r>
              <a:rPr lang="en-US" altLang="en-US" sz="1200" smtClean="0"/>
              <a:t>2009, Prentice-Hall, Inc.</a:t>
            </a: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820738" y="1249363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C</a:t>
            </a:r>
            <a:r>
              <a:rPr lang="en-US" altLang="en-US" baseline="-25000">
                <a:solidFill>
                  <a:schemeClr val="tx1"/>
                </a:solidFill>
              </a:rPr>
              <a:t>3</a:t>
            </a:r>
            <a:r>
              <a:rPr lang="en-US" altLang="en-US">
                <a:solidFill>
                  <a:schemeClr val="tx1"/>
                </a:solidFill>
              </a:rPr>
              <a:t>H</a:t>
            </a:r>
            <a:r>
              <a:rPr lang="en-US" altLang="en-US" baseline="-25000">
                <a:solidFill>
                  <a:schemeClr val="tx1"/>
                </a:solidFill>
              </a:rPr>
              <a:t>8 (</a:t>
            </a:r>
            <a:r>
              <a:rPr lang="en-US" altLang="en-US" i="1" baseline="-25000">
                <a:solidFill>
                  <a:schemeClr val="tx1"/>
                </a:solidFill>
              </a:rPr>
              <a:t>g</a:t>
            </a:r>
            <a:r>
              <a:rPr lang="en-US" altLang="en-US" baseline="-25000">
                <a:solidFill>
                  <a:schemeClr val="tx1"/>
                </a:solidFill>
              </a:rPr>
              <a:t>)</a:t>
            </a:r>
            <a:r>
              <a:rPr lang="en-US" altLang="en-US">
                <a:solidFill>
                  <a:schemeClr val="tx1"/>
                </a:solidFill>
              </a:rPr>
              <a:t> + 5 O</a:t>
            </a:r>
            <a:r>
              <a:rPr lang="en-US" altLang="en-US" baseline="-25000">
                <a:solidFill>
                  <a:schemeClr val="tx1"/>
                </a:solidFill>
              </a:rPr>
              <a:t>2 (</a:t>
            </a:r>
            <a:r>
              <a:rPr lang="en-US" altLang="en-US" i="1" baseline="-25000">
                <a:solidFill>
                  <a:schemeClr val="tx1"/>
                </a:solidFill>
              </a:rPr>
              <a:t>g</a:t>
            </a:r>
            <a:r>
              <a:rPr lang="en-US" altLang="en-US" baseline="-25000">
                <a:solidFill>
                  <a:schemeClr val="tx1"/>
                </a:solidFill>
              </a:rPr>
              <a:t>) </a:t>
            </a:r>
            <a:r>
              <a:rPr lang="en-US" altLang="en-US">
                <a:solidFill>
                  <a:schemeClr val="tx1"/>
                </a:solidFill>
                <a:sym typeface="Symbol" pitchFamily="-80" charset="2"/>
              </a:rPr>
              <a:t> 3 CO</a:t>
            </a:r>
            <a:r>
              <a:rPr lang="en-US" altLang="en-US" baseline="-25000">
                <a:solidFill>
                  <a:schemeClr val="tx1"/>
                </a:solidFill>
                <a:sym typeface="Symbol" pitchFamily="-80" charset="2"/>
              </a:rPr>
              <a:t>2 (</a:t>
            </a:r>
            <a:r>
              <a:rPr lang="en-US" altLang="en-US" i="1" baseline="-25000">
                <a:solidFill>
                  <a:schemeClr val="tx1"/>
                </a:solidFill>
                <a:sym typeface="Symbol" pitchFamily="-80" charset="2"/>
              </a:rPr>
              <a:t>g</a:t>
            </a:r>
            <a:r>
              <a:rPr lang="en-US" altLang="en-US" baseline="-25000">
                <a:solidFill>
                  <a:schemeClr val="tx1"/>
                </a:solidFill>
                <a:sym typeface="Symbol" pitchFamily="-80" charset="2"/>
              </a:rPr>
              <a:t>)</a:t>
            </a:r>
            <a:r>
              <a:rPr lang="en-US" altLang="en-US">
                <a:solidFill>
                  <a:schemeClr val="tx1"/>
                </a:solidFill>
                <a:sym typeface="Symbol" pitchFamily="-80" charset="2"/>
              </a:rPr>
              <a:t> + 4 H</a:t>
            </a:r>
            <a:r>
              <a:rPr lang="en-US" altLang="en-US" baseline="-25000">
                <a:solidFill>
                  <a:schemeClr val="tx1"/>
                </a:solidFill>
                <a:sym typeface="Symbol" pitchFamily="-80" charset="2"/>
              </a:rPr>
              <a:t>2</a:t>
            </a:r>
            <a:r>
              <a:rPr lang="en-US" altLang="en-US">
                <a:solidFill>
                  <a:schemeClr val="tx1"/>
                </a:solidFill>
                <a:sym typeface="Symbol" pitchFamily="-80" charset="2"/>
              </a:rPr>
              <a:t>O </a:t>
            </a:r>
            <a:r>
              <a:rPr lang="en-US" altLang="en-US" baseline="-25000">
                <a:solidFill>
                  <a:schemeClr val="tx1"/>
                </a:solidFill>
                <a:sym typeface="Symbol" pitchFamily="-80" charset="2"/>
              </a:rPr>
              <a:t>(</a:t>
            </a:r>
            <a:r>
              <a:rPr lang="en-US" altLang="en-US" i="1" baseline="-25000">
                <a:solidFill>
                  <a:schemeClr val="tx1"/>
                </a:solidFill>
                <a:sym typeface="Symbol" pitchFamily="-80" charset="2"/>
              </a:rPr>
              <a:t>l</a:t>
            </a:r>
            <a:r>
              <a:rPr lang="en-US" altLang="en-US" baseline="-25000">
                <a:solidFill>
                  <a:schemeClr val="tx1"/>
                </a:solidFill>
                <a:sym typeface="Symbol" pitchFamily="-80" charset="2"/>
              </a:rPr>
              <a:t>)</a:t>
            </a:r>
            <a:endParaRPr lang="en-US" altLang="en-US" baseline="-25000">
              <a:solidFill>
                <a:schemeClr val="tx1"/>
              </a:solidFill>
            </a:endParaRPr>
          </a:p>
        </p:txBody>
      </p:sp>
      <p:sp>
        <p:nvSpPr>
          <p:cNvPr id="117774" name="Rectangle 14"/>
          <p:cNvSpPr>
            <a:spLocks noChangeArrowheads="1"/>
          </p:cNvSpPr>
          <p:nvPr/>
        </p:nvSpPr>
        <p:spPr bwMode="auto">
          <a:xfrm>
            <a:off x="914400" y="2438400"/>
            <a:ext cx="7543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7775" name="Rectangle 15"/>
          <p:cNvSpPr>
            <a:spLocks noChangeArrowheads="1"/>
          </p:cNvSpPr>
          <p:nvPr/>
        </p:nvSpPr>
        <p:spPr bwMode="auto">
          <a:xfrm>
            <a:off x="914400" y="2819400"/>
            <a:ext cx="7543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7778" name="Rectangle 18"/>
          <p:cNvSpPr>
            <a:spLocks noChangeArrowheads="1"/>
          </p:cNvSpPr>
          <p:nvPr/>
        </p:nvSpPr>
        <p:spPr bwMode="auto">
          <a:xfrm>
            <a:off x="5029200" y="2743200"/>
            <a:ext cx="25146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7300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17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4" grpId="0" animBg="1"/>
      <p:bldP spid="117775" grpId="0" animBg="1"/>
      <p:bldP spid="1177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7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/>
              <a:t>© </a:t>
            </a:r>
            <a:r>
              <a:rPr lang="en-US" altLang="en-US" sz="1200" smtClean="0"/>
              <a:t>2009, Prentice-Hall, Inc.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Calorimetry is Another Way to Measure </a:t>
            </a:r>
            <a:r>
              <a:rPr lang="en-US" altLang="en-US" smtClean="0">
                <a:latin typeface="Symbol" pitchFamily="-80" charset="2"/>
              </a:rPr>
              <a:t>D</a:t>
            </a:r>
            <a:r>
              <a:rPr lang="en-US" altLang="en-US" smtClean="0"/>
              <a:t>H values</a:t>
            </a:r>
          </a:p>
        </p:txBody>
      </p:sp>
      <p:sp>
        <p:nvSpPr>
          <p:cNvPr id="40964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2590800"/>
            <a:ext cx="3810000" cy="3505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	We measure </a:t>
            </a:r>
            <a:r>
              <a:rPr lang="en-US" altLang="en-US" sz="2800" smtClean="0">
                <a:latin typeface="Symbol" pitchFamily="-80" charset="2"/>
                <a:sym typeface="Symbol" pitchFamily="-80" charset="2"/>
              </a:rPr>
              <a:t></a:t>
            </a:r>
            <a:r>
              <a:rPr lang="en-US" altLang="en-US" sz="2800" i="1" smtClean="0"/>
              <a:t>H</a:t>
            </a:r>
            <a:r>
              <a:rPr lang="en-US" altLang="en-US" sz="2800" smtClean="0"/>
              <a:t> through </a:t>
            </a:r>
            <a:r>
              <a:rPr lang="en-US" altLang="en-US" sz="2800" smtClean="0">
                <a:solidFill>
                  <a:srgbClr val="00197D"/>
                </a:solidFill>
              </a:rPr>
              <a:t>calorimetry</a:t>
            </a:r>
            <a:r>
              <a:rPr lang="en-US" altLang="en-US" sz="2800" smtClean="0"/>
              <a:t>, which measures  heat flow.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   But first, some definitions.</a:t>
            </a:r>
          </a:p>
        </p:txBody>
      </p:sp>
      <p:pic>
        <p:nvPicPr>
          <p:cNvPr id="40965" name="Picture 11" descr="05_19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676400"/>
            <a:ext cx="3606800" cy="4975225"/>
          </a:xfrm>
        </p:spPr>
      </p:pic>
    </p:spTree>
    <p:extLst>
      <p:ext uri="{BB962C8B-B14F-4D97-AF65-F5344CB8AC3E}">
        <p14:creationId xmlns:p14="http://schemas.microsoft.com/office/powerpoint/2010/main" val="28746566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6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/>
              <a:t>© </a:t>
            </a:r>
            <a:r>
              <a:rPr lang="en-US" altLang="en-US" sz="1200" smtClean="0"/>
              <a:t>2009, Prentice-Hall, Inc.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197D"/>
                </a:solidFill>
              </a:rPr>
              <a:t>Heat Capacity 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8534400" cy="24384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z="2800" smtClean="0"/>
              <a:t>	The amount of energy (joules) required to raise the temperature of a substance by 1 K (1</a:t>
            </a:r>
            <a:r>
              <a:rPr lang="en-US" altLang="en-US" sz="2800" smtClean="0">
                <a:sym typeface="Symbol" pitchFamily="-80" charset="2"/>
              </a:rPr>
              <a:t>C) is</a:t>
            </a:r>
            <a:r>
              <a:rPr lang="en-US" altLang="en-US" sz="2800" smtClean="0"/>
              <a:t> its </a:t>
            </a:r>
            <a:r>
              <a:rPr lang="en-US" altLang="en-US" sz="2800" b="1" smtClean="0">
                <a:solidFill>
                  <a:srgbClr val="00197D"/>
                </a:solidFill>
              </a:rPr>
              <a:t>heat capacity</a:t>
            </a:r>
            <a:r>
              <a:rPr lang="en-US" altLang="en-US" sz="2800" smtClean="0"/>
              <a:t>.  Units are J/K or J/</a:t>
            </a:r>
            <a:r>
              <a:rPr lang="en-US" altLang="en-US" sz="2800" smtClean="0">
                <a:sym typeface="Symbol" pitchFamily="-80" charset="2"/>
              </a:rPr>
              <a:t> C</a:t>
            </a:r>
            <a:r>
              <a:rPr lang="en-US" altLang="en-US" sz="2800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             </a:t>
            </a:r>
            <a:r>
              <a:rPr lang="en-US" altLang="en-US" sz="2800" b="1" smtClean="0">
                <a:solidFill>
                  <a:srgbClr val="00197D"/>
                </a:solidFill>
              </a:rPr>
              <a:t> </a:t>
            </a:r>
            <a:r>
              <a:rPr lang="en-US" altLang="en-US" sz="4800" b="1" smtClean="0">
                <a:solidFill>
                  <a:srgbClr val="00197D"/>
                </a:solidFill>
              </a:rPr>
              <a:t> </a:t>
            </a:r>
            <a:r>
              <a:rPr lang="en-US" altLang="en-US" b="1" smtClean="0">
                <a:solidFill>
                  <a:srgbClr val="00197D"/>
                </a:solidFill>
              </a:rPr>
              <a:t>q = C * </a:t>
            </a:r>
            <a:r>
              <a:rPr lang="en-US" altLang="en-US" b="1" smtClean="0">
                <a:solidFill>
                  <a:srgbClr val="00197D"/>
                </a:solidFill>
                <a:latin typeface="Symbol" pitchFamily="-80" charset="2"/>
              </a:rPr>
              <a:t>D</a:t>
            </a:r>
            <a:r>
              <a:rPr lang="en-US" altLang="en-US" b="1" smtClean="0">
                <a:solidFill>
                  <a:srgbClr val="00197D"/>
                </a:solidFill>
              </a:rPr>
              <a:t>T     or      C = q / </a:t>
            </a:r>
            <a:r>
              <a:rPr lang="en-US" altLang="en-US" b="1" smtClean="0">
                <a:solidFill>
                  <a:srgbClr val="00197D"/>
                </a:solidFill>
                <a:latin typeface="Symbol" pitchFamily="-80" charset="2"/>
              </a:rPr>
              <a:t>D</a:t>
            </a:r>
            <a:r>
              <a:rPr lang="en-US" altLang="en-US" b="1" smtClean="0">
                <a:solidFill>
                  <a:srgbClr val="00197D"/>
                </a:solidFill>
              </a:rPr>
              <a:t>T</a:t>
            </a:r>
          </a:p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rgbClr val="00197D"/>
                </a:solidFill>
              </a:rPr>
              <a:t>     </a:t>
            </a:r>
          </a:p>
          <a:p>
            <a:pPr algn="ctr" eaLnBrk="1" hangingPunct="1">
              <a:buFontTx/>
              <a:buNone/>
            </a:pPr>
            <a:r>
              <a:rPr lang="en-US" altLang="en-US" sz="2400" b="1" smtClean="0">
                <a:solidFill>
                  <a:srgbClr val="00197D"/>
                </a:solidFill>
              </a:rPr>
              <a:t>q = heat in Joules</a:t>
            </a:r>
          </a:p>
          <a:p>
            <a:pPr algn="ctr" eaLnBrk="1" hangingPunct="1">
              <a:buFontTx/>
              <a:buNone/>
            </a:pPr>
            <a:r>
              <a:rPr lang="en-US" altLang="en-US" sz="2400" b="1" smtClean="0">
                <a:solidFill>
                  <a:srgbClr val="00197D"/>
                </a:solidFill>
              </a:rPr>
              <a:t>C = heat capacity in J/K</a:t>
            </a:r>
          </a:p>
          <a:p>
            <a:pPr algn="ctr" eaLnBrk="1" hangingPunct="1">
              <a:buFontTx/>
              <a:buNone/>
            </a:pPr>
            <a:r>
              <a:rPr lang="en-US" altLang="en-US" sz="2400" b="1" smtClean="0">
                <a:solidFill>
                  <a:srgbClr val="00197D"/>
                </a:solidFill>
                <a:latin typeface="Symbol" pitchFamily="-80" charset="2"/>
              </a:rPr>
              <a:t>D</a:t>
            </a:r>
            <a:r>
              <a:rPr lang="en-US" altLang="en-US" sz="2400" b="1" smtClean="0">
                <a:solidFill>
                  <a:srgbClr val="00197D"/>
                </a:solidFill>
              </a:rPr>
              <a:t>T = change in temperature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25359585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6"/>
          <p:cNvSpPr>
            <a:spLocks noGrp="1"/>
          </p:cNvSpPr>
          <p:nvPr>
            <p:ph type="ftr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82E32"/>
                </a:solidFill>
                <a:latin typeface="Arial" charset="0"/>
                <a:ea typeface="ＭＳ Ｐゴシック" pitchFamily="11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/>
              <a:t>© </a:t>
            </a:r>
            <a:r>
              <a:rPr lang="en-US" altLang="en-US" sz="1200" smtClean="0"/>
              <a:t>2009, Prentice-Hall, Inc.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197D"/>
                </a:solidFill>
              </a:rPr>
              <a:t>Specific Heat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24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	</a:t>
            </a:r>
            <a:r>
              <a:rPr lang="en-US" altLang="en-US" sz="2800" b="1" smtClean="0">
                <a:solidFill>
                  <a:srgbClr val="00197D"/>
                </a:solidFill>
              </a:rPr>
              <a:t>Specific heat capacity</a:t>
            </a:r>
            <a:r>
              <a:rPr lang="en-US" altLang="en-US" sz="2800" b="1" smtClean="0"/>
              <a:t> </a:t>
            </a:r>
            <a:r>
              <a:rPr lang="en-US" altLang="en-US" sz="2800" smtClean="0"/>
              <a:t>(or simply </a:t>
            </a:r>
            <a:r>
              <a:rPr lang="en-US" altLang="en-US" sz="2800" b="1" smtClean="0">
                <a:solidFill>
                  <a:srgbClr val="00197D"/>
                </a:solidFill>
              </a:rPr>
              <a:t>specific heat</a:t>
            </a:r>
            <a:r>
              <a:rPr lang="en-US" altLang="en-US" sz="2800" smtClean="0"/>
              <a:t>) is the amount of energy (joules)  required to raise the temperature of 1 g of a substance by 1 K.   Units are J/g-K</a:t>
            </a:r>
          </a:p>
        </p:txBody>
      </p:sp>
      <p:pic>
        <p:nvPicPr>
          <p:cNvPr id="43013" name="Picture 6" descr="05_T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08" b="7631"/>
          <a:stretch>
            <a:fillRect/>
          </a:stretch>
        </p:blipFill>
        <p:spPr>
          <a:xfrm>
            <a:off x="1047750" y="4113213"/>
            <a:ext cx="6883400" cy="1933575"/>
          </a:xfrm>
          <a:noFill/>
        </p:spPr>
      </p:pic>
    </p:spTree>
    <p:extLst>
      <p:ext uri="{BB962C8B-B14F-4D97-AF65-F5344CB8AC3E}">
        <p14:creationId xmlns:p14="http://schemas.microsoft.com/office/powerpoint/2010/main" val="16844396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514</Words>
  <Application>Microsoft Office PowerPoint</Application>
  <PresentationFormat>On-screen Show (4:3)</PresentationFormat>
  <Paragraphs>121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Exothermic</vt:lpstr>
      <vt:lpstr>Enthalpy of Reaction</vt:lpstr>
      <vt:lpstr>Enthalpies of Formation</vt:lpstr>
      <vt:lpstr>Standard Enthalpies of Formation</vt:lpstr>
      <vt:lpstr>Calculation of H</vt:lpstr>
      <vt:lpstr>Calculation of H</vt:lpstr>
      <vt:lpstr>Calorimetry is Another Way to Measure DH values</vt:lpstr>
      <vt:lpstr>Heat Capacity </vt:lpstr>
      <vt:lpstr>Specific Heat</vt:lpstr>
      <vt:lpstr>Molar Heat Capacity</vt:lpstr>
      <vt:lpstr>Use Units</vt:lpstr>
      <vt:lpstr> Constant Pressure Calorimetry</vt:lpstr>
      <vt:lpstr>Calorimetry</vt:lpstr>
      <vt:lpstr> Calorimetry</vt:lpstr>
      <vt:lpstr>Specific Heat of a Metal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Exothermic</dc:title>
  <dc:creator>Kapila Rodrigo</dc:creator>
  <cp:lastModifiedBy>Kapila Rodrigo</cp:lastModifiedBy>
  <cp:revision>1</cp:revision>
  <dcterms:created xsi:type="dcterms:W3CDTF">2016-02-19T00:04:14Z</dcterms:created>
  <dcterms:modified xsi:type="dcterms:W3CDTF">2016-02-19T00:05:20Z</dcterms:modified>
</cp:coreProperties>
</file>